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25"/>
  </p:notesMasterIdLst>
  <p:handoutMasterIdLst>
    <p:handoutMasterId r:id="rId26"/>
  </p:handoutMasterIdLst>
  <p:sldIdLst>
    <p:sldId id="403" r:id="rId2"/>
    <p:sldId id="391" r:id="rId3"/>
    <p:sldId id="396" r:id="rId4"/>
    <p:sldId id="393" r:id="rId5"/>
    <p:sldId id="394" r:id="rId6"/>
    <p:sldId id="395" r:id="rId7"/>
    <p:sldId id="380" r:id="rId8"/>
    <p:sldId id="397" r:id="rId9"/>
    <p:sldId id="382" r:id="rId10"/>
    <p:sldId id="417" r:id="rId11"/>
    <p:sldId id="418" r:id="rId12"/>
    <p:sldId id="419" r:id="rId13"/>
    <p:sldId id="407" r:id="rId14"/>
    <p:sldId id="422" r:id="rId15"/>
    <p:sldId id="421" r:id="rId16"/>
    <p:sldId id="424" r:id="rId17"/>
    <p:sldId id="411" r:id="rId18"/>
    <p:sldId id="425" r:id="rId19"/>
    <p:sldId id="426" r:id="rId20"/>
    <p:sldId id="381" r:id="rId21"/>
    <p:sldId id="401" r:id="rId22"/>
    <p:sldId id="409" r:id="rId23"/>
    <p:sldId id="388" r:id="rId24"/>
  </p:sldIdLst>
  <p:sldSz cx="12192000" cy="6858000"/>
  <p:notesSz cx="6858000" cy="9144000"/>
  <p:defaultTextStyle>
    <a:defPPr rtl="0">
      <a:defRPr lang="en-GB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uise Hartmann" initials="LH" lastIdx="4" clrIdx="0"/>
  <p:cmAuthor id="1" name="Lise Thorup-Pedersen" initials="LTP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99FF"/>
    <a:srgbClr val="FFFFFF"/>
    <a:srgbClr val="3333B3"/>
    <a:srgbClr val="FF0000"/>
    <a:srgbClr val="BDD78B"/>
    <a:srgbClr val="4147FF"/>
    <a:srgbClr val="F1F2F9"/>
    <a:srgbClr val="211A52"/>
    <a:srgbClr val="E6E6E6"/>
    <a:srgbClr val="CCC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95" autoAdjust="0"/>
    <p:restoredTop sz="81545" autoAdjust="0"/>
  </p:normalViewPr>
  <p:slideViewPr>
    <p:cSldViewPr snapToGrid="0" snapToObjects="1">
      <p:cViewPr varScale="1">
        <p:scale>
          <a:sx n="127" d="100"/>
          <a:sy n="127" d="100"/>
        </p:scale>
        <p:origin x="2730" y="120"/>
      </p:cViewPr>
      <p:guideLst>
        <p:guide orient="horz" pos="2160"/>
        <p:guide pos="3840"/>
        <p:guide pos="3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058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64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9E1DC8B-0A09-DC4E-ABCE-FAAA12F03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10/25/2017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896355-3DDC-9949-861F-AD0908BF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5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97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83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64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7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0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1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13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3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57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C896355-3DDC-9949-861F-AD0908BFC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4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AU_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AALBORG UNIVERSITY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 rtlCol="0">
            <a:noAutofit/>
          </a:bodyPr>
          <a:lstStyle>
            <a:lvl1pPr algn="ctr">
              <a:defRPr sz="1800" spc="300" baseline="0"/>
            </a:lvl1pPr>
          </a:lstStyle>
          <a:p>
            <a:pPr lvl="0" rtl="0"/>
            <a:r>
              <a:rPr lang="en-GB"/>
              <a:t>BY NAVN NAVNESEN</a:t>
            </a:r>
            <a:endParaRPr lang="da-DK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742791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8031879" y="957753"/>
            <a:ext cx="3588621" cy="127225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8031879" y="2584598"/>
            <a:ext cx="3588621" cy="3500008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7427913" y="1288619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9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5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6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7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427912" y="349250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7" name="Pladsholder til tekst 3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127154"/>
            <a:ext cx="4229100" cy="3575409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427912" y="0"/>
            <a:ext cx="4764087" cy="33601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57948"/>
            <a:ext cx="4229100" cy="1486727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el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 userDrawn="1"/>
        </p:nvSpPr>
        <p:spPr>
          <a:xfrm>
            <a:off x="7427913" y="0"/>
            <a:ext cx="476408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28" name="Pladsholder til tekst 3"/>
          <p:cNvSpPr>
            <a:spLocks noGrp="1"/>
          </p:cNvSpPr>
          <p:nvPr>
            <p:ph type="body" sz="quarter" idx="17" hasCustomPrompt="1"/>
          </p:nvPr>
        </p:nvSpPr>
        <p:spPr>
          <a:xfrm>
            <a:off x="8027662" y="2804344"/>
            <a:ext cx="3592838" cy="3222624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grpSp>
        <p:nvGrpSpPr>
          <p:cNvPr id="5" name="Gruppe 4"/>
          <p:cNvGrpSpPr/>
          <p:nvPr userDrawn="1"/>
        </p:nvGrpSpPr>
        <p:grpSpPr>
          <a:xfrm>
            <a:off x="7427914" y="1288619"/>
            <a:ext cx="405154" cy="1182460"/>
            <a:chOff x="320675" y="2816225"/>
            <a:chExt cx="350838" cy="1023938"/>
          </a:xfrm>
          <a:solidFill>
            <a:schemeClr val="bg1"/>
          </a:solidFill>
        </p:grpSpPr>
        <p:sp>
          <p:nvSpPr>
            <p:cNvPr id="6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9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0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1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2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3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4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5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6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7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8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19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0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1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2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3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24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53" name="Title 4"/>
          <p:cNvSpPr>
            <a:spLocks noGrp="1"/>
          </p:cNvSpPr>
          <p:nvPr>
            <p:ph type="title" hasCustomPrompt="1"/>
          </p:nvPr>
        </p:nvSpPr>
        <p:spPr>
          <a:xfrm>
            <a:off x="8027664" y="943460"/>
            <a:ext cx="3592836" cy="1621619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54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5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85843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AU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solidFill>
            <a:schemeClr val="bg1"/>
          </a:solidFill>
        </p:spPr>
        <p:txBody>
          <a:bodyPr tIns="108000" rtlCol="0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BREAK</a:t>
            </a:r>
            <a:br>
              <a:rPr lang="en-US" dirty="0"/>
            </a:br>
            <a:r>
              <a:rPr lang="en-GB"/>
              <a:t>HEADLINE</a:t>
            </a:r>
            <a:endParaRPr lang="en-US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2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3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4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5350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gsorden _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16150"/>
            <a:ext cx="5108574" cy="3419473"/>
          </a:xfrm>
        </p:spPr>
        <p:txBody>
          <a:bodyPr rtlCol="0">
            <a:normAutofit/>
          </a:bodyPr>
          <a:lstStyle>
            <a:lvl2pPr marL="285750" indent="-285750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  <a:endParaRPr lang="da-DK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216149"/>
            <a:ext cx="5524500" cy="341947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3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0290"/>
            <a:ext cx="5108575" cy="1474385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grpSp>
        <p:nvGrpSpPr>
          <p:cNvPr id="30" name="Gruppe 29"/>
          <p:cNvGrpSpPr/>
          <p:nvPr userDrawn="1"/>
        </p:nvGrpSpPr>
        <p:grpSpPr>
          <a:xfrm>
            <a:off x="0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31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2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3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4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5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6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7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8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39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0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3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4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5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6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7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8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49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0764"/>
            <a:ext cx="4516438" cy="1473911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pic>
        <p:nvPicPr>
          <p:cNvPr id="27" name="Billed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0792" y="820387"/>
            <a:ext cx="6943368" cy="5825654"/>
          </a:xfrm>
          <a:prstGeom prst="rect">
            <a:avLst/>
          </a:prstGeom>
        </p:spPr>
      </p:pic>
      <p:sp>
        <p:nvSpPr>
          <p:cNvPr id="28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953820" y="1240418"/>
            <a:ext cx="6238180" cy="350303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29" name="Pladsholder til tekst 10"/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 rtlCol="0"/>
          <a:lstStyle>
            <a:lvl1pPr marL="285750" indent="-285750">
              <a:buFontTx/>
              <a:buBlip>
                <a:blip r:embed="rId3"/>
              </a:buBlip>
              <a:defRPr/>
            </a:lvl1pPr>
          </a:lstStyle>
          <a:p>
            <a:pPr lvl="0" rtl="0"/>
            <a:r>
              <a:rPr lang="en-GB"/>
              <a:t>Rediger typografien i masterens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_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67628"/>
            <a:ext cx="4886993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11" name="Pladsholder til diagram 10"/>
          <p:cNvSpPr>
            <a:spLocks noGrp="1"/>
          </p:cNvSpPr>
          <p:nvPr>
            <p:ph type="chart" sz="quarter" idx="12"/>
          </p:nvPr>
        </p:nvSpPr>
        <p:spPr>
          <a:xfrm>
            <a:off x="6096000" y="2262579"/>
            <a:ext cx="5524500" cy="3572737"/>
          </a:xfrm>
        </p:spPr>
        <p:txBody>
          <a:bodyPr rtlCol="0"/>
          <a:lstStyle/>
          <a:p>
            <a:pPr rtl="0"/>
            <a:endParaRPr lang="da-DK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2262579"/>
            <a:ext cx="4886992" cy="3572737"/>
          </a:xfrm>
        </p:spPr>
        <p:txBody>
          <a:bodyPr rtlCol="0">
            <a:normAutofit/>
          </a:bodyPr>
          <a:lstStyle>
            <a:lvl2pPr marL="285750" indent="-285750">
              <a:buFontTx/>
              <a:buBlip>
                <a:blip r:embed="rId2"/>
              </a:buBlip>
              <a:defRPr sz="1600" baseline="0"/>
            </a:lvl2pPr>
          </a:lstStyle>
          <a:p>
            <a:pPr lvl="1" rtl="0"/>
            <a:r>
              <a:rPr lang="en-GB"/>
              <a:t>INSERT TEXT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_ b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38768" y="0"/>
            <a:ext cx="4753232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59273"/>
            <a:ext cx="4490445" cy="162161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2143359"/>
            <a:ext cx="4490445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4279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27913" y="0"/>
            <a:ext cx="4764087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4" y="373446"/>
            <a:ext cx="4683125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687094" cy="37655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uppe 54"/>
          <p:cNvGrpSpPr/>
          <p:nvPr userDrawn="1"/>
        </p:nvGrpSpPr>
        <p:grpSpPr>
          <a:xfrm>
            <a:off x="5489575" y="5903913"/>
            <a:ext cx="1243013" cy="815976"/>
            <a:chOff x="5489575" y="5903913"/>
            <a:chExt cx="1243013" cy="815976"/>
          </a:xfrm>
        </p:grpSpPr>
        <p:sp>
          <p:nvSpPr>
            <p:cNvPr id="75" name="AutoShape 165"/>
            <p:cNvSpPr>
              <a:spLocks noChangeAspect="1" noChangeArrowheads="1" noTextEdit="1"/>
            </p:cNvSpPr>
            <p:nvPr/>
          </p:nvSpPr>
          <p:spPr bwMode="auto">
            <a:xfrm>
              <a:off x="5492750" y="5903913"/>
              <a:ext cx="1236663" cy="8159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167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168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69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70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73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75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78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79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81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82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84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5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6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87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88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89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90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91"/>
            <p:cNvSpPr>
              <a:spLocks noEditPoints="1"/>
            </p:cNvSpPr>
            <p:nvPr/>
          </p:nvSpPr>
          <p:spPr bwMode="auto">
            <a:xfrm>
              <a:off x="5489575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92"/>
            <p:cNvSpPr>
              <a:spLocks noEditPoints="1"/>
            </p:cNvSpPr>
            <p:nvPr/>
          </p:nvSpPr>
          <p:spPr bwMode="auto">
            <a:xfrm>
              <a:off x="5570538" y="6526213"/>
              <a:ext cx="60325" cy="6350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93"/>
            <p:cNvSpPr>
              <a:spLocks/>
            </p:cNvSpPr>
            <p:nvPr/>
          </p:nvSpPr>
          <p:spPr bwMode="auto">
            <a:xfrm>
              <a:off x="5654675" y="6526213"/>
              <a:ext cx="44450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94"/>
            <p:cNvSpPr>
              <a:spLocks noEditPoints="1"/>
            </p:cNvSpPr>
            <p:nvPr/>
          </p:nvSpPr>
          <p:spPr bwMode="auto">
            <a:xfrm>
              <a:off x="5726113" y="6526213"/>
              <a:ext cx="46038" cy="6350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95"/>
            <p:cNvSpPr>
              <a:spLocks noEditPoints="1"/>
            </p:cNvSpPr>
            <p:nvPr/>
          </p:nvSpPr>
          <p:spPr bwMode="auto">
            <a:xfrm>
              <a:off x="5799138" y="6526213"/>
              <a:ext cx="50800" cy="65088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96"/>
            <p:cNvSpPr>
              <a:spLocks noEditPoints="1"/>
            </p:cNvSpPr>
            <p:nvPr/>
          </p:nvSpPr>
          <p:spPr bwMode="auto">
            <a:xfrm>
              <a:off x="5878513" y="6526213"/>
              <a:ext cx="47625" cy="6350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7"/>
            <p:cNvSpPr>
              <a:spLocks/>
            </p:cNvSpPr>
            <p:nvPr/>
          </p:nvSpPr>
          <p:spPr bwMode="auto">
            <a:xfrm>
              <a:off x="5951538" y="6526213"/>
              <a:ext cx="50800" cy="65088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198"/>
            <p:cNvSpPr>
              <a:spLocks/>
            </p:cNvSpPr>
            <p:nvPr/>
          </p:nvSpPr>
          <p:spPr bwMode="auto">
            <a:xfrm>
              <a:off x="6070600" y="6526213"/>
              <a:ext cx="49213" cy="65088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199"/>
            <p:cNvSpPr>
              <a:spLocks/>
            </p:cNvSpPr>
            <p:nvPr/>
          </p:nvSpPr>
          <p:spPr bwMode="auto">
            <a:xfrm>
              <a:off x="6146800" y="6526213"/>
              <a:ext cx="50800" cy="6350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00"/>
            <p:cNvSpPr>
              <a:spLocks/>
            </p:cNvSpPr>
            <p:nvPr/>
          </p:nvSpPr>
          <p:spPr bwMode="auto">
            <a:xfrm>
              <a:off x="6224588" y="6526213"/>
              <a:ext cx="15875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201"/>
            <p:cNvSpPr>
              <a:spLocks/>
            </p:cNvSpPr>
            <p:nvPr/>
          </p:nvSpPr>
          <p:spPr bwMode="auto">
            <a:xfrm>
              <a:off x="6265863" y="6526213"/>
              <a:ext cx="57150" cy="6350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02"/>
            <p:cNvSpPr>
              <a:spLocks/>
            </p:cNvSpPr>
            <p:nvPr/>
          </p:nvSpPr>
          <p:spPr bwMode="auto">
            <a:xfrm>
              <a:off x="6346825" y="6526213"/>
              <a:ext cx="42863" cy="6350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203"/>
            <p:cNvSpPr>
              <a:spLocks noEditPoints="1"/>
            </p:cNvSpPr>
            <p:nvPr/>
          </p:nvSpPr>
          <p:spPr bwMode="auto">
            <a:xfrm>
              <a:off x="6416675" y="6526213"/>
              <a:ext cx="52388" cy="6350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204"/>
            <p:cNvSpPr>
              <a:spLocks/>
            </p:cNvSpPr>
            <p:nvPr/>
          </p:nvSpPr>
          <p:spPr bwMode="auto">
            <a:xfrm>
              <a:off x="6491288" y="6526213"/>
              <a:ext cx="50800" cy="65088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05"/>
            <p:cNvSpPr>
              <a:spLocks/>
            </p:cNvSpPr>
            <p:nvPr/>
          </p:nvSpPr>
          <p:spPr bwMode="auto">
            <a:xfrm>
              <a:off x="6565900" y="6526213"/>
              <a:ext cx="17463" cy="6350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206"/>
            <p:cNvSpPr>
              <a:spLocks/>
            </p:cNvSpPr>
            <p:nvPr/>
          </p:nvSpPr>
          <p:spPr bwMode="auto">
            <a:xfrm>
              <a:off x="6610350" y="6526213"/>
              <a:ext cx="49213" cy="6350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207"/>
            <p:cNvSpPr>
              <a:spLocks/>
            </p:cNvSpPr>
            <p:nvPr/>
          </p:nvSpPr>
          <p:spPr bwMode="auto">
            <a:xfrm>
              <a:off x="6677025" y="6526213"/>
              <a:ext cx="55563" cy="6350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08"/>
            <p:cNvSpPr>
              <a:spLocks noEditPoints="1"/>
            </p:cNvSpPr>
            <p:nvPr/>
          </p:nvSpPr>
          <p:spPr bwMode="auto">
            <a:xfrm>
              <a:off x="5861050" y="6657976"/>
              <a:ext cx="41275" cy="61913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209"/>
            <p:cNvSpPr>
              <a:spLocks/>
            </p:cNvSpPr>
            <p:nvPr/>
          </p:nvSpPr>
          <p:spPr bwMode="auto">
            <a:xfrm>
              <a:off x="5937250" y="6657976"/>
              <a:ext cx="38100" cy="61913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210"/>
            <p:cNvSpPr>
              <a:spLocks/>
            </p:cNvSpPr>
            <p:nvPr/>
          </p:nvSpPr>
          <p:spPr bwMode="auto">
            <a:xfrm>
              <a:off x="60055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211"/>
            <p:cNvSpPr>
              <a:spLocks/>
            </p:cNvSpPr>
            <p:nvPr/>
          </p:nvSpPr>
          <p:spPr bwMode="auto">
            <a:xfrm>
              <a:off x="6083300" y="6657976"/>
              <a:ext cx="55563" cy="61913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212"/>
            <p:cNvSpPr>
              <a:spLocks noEditPoints="1"/>
            </p:cNvSpPr>
            <p:nvPr/>
          </p:nvSpPr>
          <p:spPr bwMode="auto">
            <a:xfrm>
              <a:off x="6167438" y="6657976"/>
              <a:ext cx="49213" cy="61913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213"/>
            <p:cNvSpPr>
              <a:spLocks noEditPoints="1"/>
            </p:cNvSpPr>
            <p:nvPr/>
          </p:nvSpPr>
          <p:spPr bwMode="auto">
            <a:xfrm>
              <a:off x="6246813" y="6657976"/>
              <a:ext cx="42863" cy="61913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214"/>
            <p:cNvSpPr>
              <a:spLocks/>
            </p:cNvSpPr>
            <p:nvPr/>
          </p:nvSpPr>
          <p:spPr bwMode="auto">
            <a:xfrm>
              <a:off x="6323013" y="6657976"/>
              <a:ext cx="42863" cy="619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15"/>
            <p:cNvSpPr>
              <a:spLocks/>
            </p:cNvSpPr>
            <p:nvPr/>
          </p:nvSpPr>
          <p:spPr bwMode="auto">
            <a:xfrm>
              <a:off x="6083300" y="5922963"/>
              <a:ext cx="209550" cy="411163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216"/>
            <p:cNvSpPr>
              <a:spLocks/>
            </p:cNvSpPr>
            <p:nvPr/>
          </p:nvSpPr>
          <p:spPr bwMode="auto">
            <a:xfrm>
              <a:off x="5961063" y="5911851"/>
              <a:ext cx="252413" cy="446088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17"/>
            <p:cNvSpPr>
              <a:spLocks/>
            </p:cNvSpPr>
            <p:nvPr/>
          </p:nvSpPr>
          <p:spPr bwMode="auto">
            <a:xfrm>
              <a:off x="5864225" y="5907088"/>
              <a:ext cx="336550" cy="361950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å layout - Billed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52704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373446"/>
            <a:ext cx="4454526" cy="1471230"/>
          </a:xfrm>
        </p:spPr>
        <p:txBody>
          <a:bodyPr rtlCol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  <a:endParaRPr lang="en-US" dirty="0"/>
          </a:p>
        </p:txBody>
      </p:sp>
      <p:grpSp>
        <p:nvGrpSpPr>
          <p:cNvPr id="31" name="Gruppe 30"/>
          <p:cNvGrpSpPr/>
          <p:nvPr userDrawn="1"/>
        </p:nvGrpSpPr>
        <p:grpSpPr>
          <a:xfrm>
            <a:off x="5466450" y="6027162"/>
            <a:ext cx="1272706" cy="669100"/>
            <a:chOff x="5387975" y="5659438"/>
            <a:chExt cx="1573213" cy="827087"/>
          </a:xfrm>
          <a:solidFill>
            <a:schemeClr val="tx1"/>
          </a:solidFill>
        </p:grpSpPr>
        <p:grpSp>
          <p:nvGrpSpPr>
            <p:cNvPr id="32" name="Gruppe 31"/>
            <p:cNvGrpSpPr/>
            <p:nvPr userDrawn="1"/>
          </p:nvGrpSpPr>
          <p:grpSpPr>
            <a:xfrm>
              <a:off x="5387975" y="6407150"/>
              <a:ext cx="1573213" cy="79375"/>
              <a:chOff x="5387975" y="6407150"/>
              <a:chExt cx="1573213" cy="79375"/>
            </a:xfrm>
            <a:grpFill/>
          </p:grpSpPr>
          <p:sp>
            <p:nvSpPr>
              <p:cNvPr id="37" name="Freeform 29"/>
              <p:cNvSpPr>
                <a:spLocks noEditPoints="1"/>
              </p:cNvSpPr>
              <p:nvPr userDrawn="1"/>
            </p:nvSpPr>
            <p:spPr bwMode="auto">
              <a:xfrm>
                <a:off x="5387975" y="6407150"/>
                <a:ext cx="71438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8" name="Freeform 30"/>
              <p:cNvSpPr>
                <a:spLocks noEditPoints="1"/>
              </p:cNvSpPr>
              <p:nvPr userDrawn="1"/>
            </p:nvSpPr>
            <p:spPr bwMode="auto">
              <a:xfrm>
                <a:off x="5484813" y="6407150"/>
                <a:ext cx="73025" cy="76200"/>
              </a:xfrm>
              <a:custGeom>
                <a:avLst/>
                <a:gdLst>
                  <a:gd name="T0" fmla="*/ 8 w 22"/>
                  <a:gd name="T1" fmla="*/ 0 h 23"/>
                  <a:gd name="T2" fmla="*/ 8 w 22"/>
                  <a:gd name="T3" fmla="*/ 0 h 23"/>
                  <a:gd name="T4" fmla="*/ 14 w 22"/>
                  <a:gd name="T5" fmla="*/ 0 h 23"/>
                  <a:gd name="T6" fmla="*/ 14 w 22"/>
                  <a:gd name="T7" fmla="*/ 0 h 23"/>
                  <a:gd name="T8" fmla="*/ 22 w 22"/>
                  <a:gd name="T9" fmla="*/ 23 h 23"/>
                  <a:gd name="T10" fmla="*/ 22 w 22"/>
                  <a:gd name="T11" fmla="*/ 23 h 23"/>
                  <a:gd name="T12" fmla="*/ 16 w 22"/>
                  <a:gd name="T13" fmla="*/ 23 h 23"/>
                  <a:gd name="T14" fmla="*/ 16 w 22"/>
                  <a:gd name="T15" fmla="*/ 23 h 23"/>
                  <a:gd name="T16" fmla="*/ 15 w 22"/>
                  <a:gd name="T17" fmla="*/ 19 h 23"/>
                  <a:gd name="T18" fmla="*/ 7 w 22"/>
                  <a:gd name="T19" fmla="*/ 19 h 23"/>
                  <a:gd name="T20" fmla="*/ 6 w 22"/>
                  <a:gd name="T21" fmla="*/ 23 h 23"/>
                  <a:gd name="T22" fmla="*/ 6 w 22"/>
                  <a:gd name="T23" fmla="*/ 23 h 23"/>
                  <a:gd name="T24" fmla="*/ 0 w 22"/>
                  <a:gd name="T25" fmla="*/ 23 h 23"/>
                  <a:gd name="T26" fmla="*/ 0 w 22"/>
                  <a:gd name="T27" fmla="*/ 23 h 23"/>
                  <a:gd name="T28" fmla="*/ 8 w 22"/>
                  <a:gd name="T29" fmla="*/ 0 h 23"/>
                  <a:gd name="T30" fmla="*/ 13 w 22"/>
                  <a:gd name="T31" fmla="*/ 14 h 23"/>
                  <a:gd name="T32" fmla="*/ 11 w 22"/>
                  <a:gd name="T33" fmla="*/ 7 h 23"/>
                  <a:gd name="T34" fmla="*/ 11 w 22"/>
                  <a:gd name="T35" fmla="*/ 7 h 23"/>
                  <a:gd name="T36" fmla="*/ 9 w 22"/>
                  <a:gd name="T37" fmla="*/ 14 h 23"/>
                  <a:gd name="T38" fmla="*/ 13 w 22"/>
                  <a:gd name="T3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3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8" y="0"/>
                    </a:lnTo>
                    <a:close/>
                    <a:moveTo>
                      <a:pt x="13" y="14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14"/>
                      <a:pt x="9" y="14"/>
                      <a:pt x="9" y="14"/>
                    </a:cubicBezTo>
                    <a:lnTo>
                      <a:pt x="1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9" name="Freeform 31"/>
              <p:cNvSpPr>
                <a:spLocks/>
              </p:cNvSpPr>
              <p:nvPr userDrawn="1"/>
            </p:nvSpPr>
            <p:spPr bwMode="auto">
              <a:xfrm>
                <a:off x="5586413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6 w 16"/>
                  <a:gd name="T5" fmla="*/ 0 h 23"/>
                  <a:gd name="T6" fmla="*/ 6 w 16"/>
                  <a:gd name="T7" fmla="*/ 0 h 23"/>
                  <a:gd name="T8" fmla="*/ 6 w 16"/>
                  <a:gd name="T9" fmla="*/ 18 h 23"/>
                  <a:gd name="T10" fmla="*/ 6 w 16"/>
                  <a:gd name="T11" fmla="*/ 18 h 23"/>
                  <a:gd name="T12" fmla="*/ 16 w 16"/>
                  <a:gd name="T13" fmla="*/ 18 h 23"/>
                  <a:gd name="T14" fmla="*/ 16 w 16"/>
                  <a:gd name="T15" fmla="*/ 18 h 23"/>
                  <a:gd name="T16" fmla="*/ 16 w 16"/>
                  <a:gd name="T17" fmla="*/ 23 h 23"/>
                  <a:gd name="T18" fmla="*/ 16 w 16"/>
                  <a:gd name="T19" fmla="*/ 23 h 23"/>
                  <a:gd name="T20" fmla="*/ 0 w 16"/>
                  <a:gd name="T21" fmla="*/ 23 h 23"/>
                  <a:gd name="T22" fmla="*/ 0 w 16"/>
                  <a:gd name="T23" fmla="*/ 23 h 23"/>
                  <a:gd name="T24" fmla="*/ 0 w 16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0" name="Freeform 32"/>
              <p:cNvSpPr>
                <a:spLocks noEditPoints="1"/>
              </p:cNvSpPr>
              <p:nvPr userDrawn="1"/>
            </p:nvSpPr>
            <p:spPr bwMode="auto">
              <a:xfrm>
                <a:off x="5670550" y="6407150"/>
                <a:ext cx="55563" cy="76200"/>
              </a:xfrm>
              <a:custGeom>
                <a:avLst/>
                <a:gdLst>
                  <a:gd name="T0" fmla="*/ 0 w 17"/>
                  <a:gd name="T1" fmla="*/ 0 h 23"/>
                  <a:gd name="T2" fmla="*/ 0 w 17"/>
                  <a:gd name="T3" fmla="*/ 0 h 23"/>
                  <a:gd name="T4" fmla="*/ 9 w 17"/>
                  <a:gd name="T5" fmla="*/ 0 h 23"/>
                  <a:gd name="T6" fmla="*/ 17 w 17"/>
                  <a:gd name="T7" fmla="*/ 6 h 23"/>
                  <a:gd name="T8" fmla="*/ 14 w 17"/>
                  <a:gd name="T9" fmla="*/ 11 h 23"/>
                  <a:gd name="T10" fmla="*/ 14 w 17"/>
                  <a:gd name="T11" fmla="*/ 11 h 23"/>
                  <a:gd name="T12" fmla="*/ 17 w 17"/>
                  <a:gd name="T13" fmla="*/ 17 h 23"/>
                  <a:gd name="T14" fmla="*/ 9 w 17"/>
                  <a:gd name="T15" fmla="*/ 23 h 23"/>
                  <a:gd name="T16" fmla="*/ 0 w 17"/>
                  <a:gd name="T17" fmla="*/ 23 h 23"/>
                  <a:gd name="T18" fmla="*/ 0 w 17"/>
                  <a:gd name="T19" fmla="*/ 23 h 23"/>
                  <a:gd name="T20" fmla="*/ 0 w 17"/>
                  <a:gd name="T21" fmla="*/ 0 h 23"/>
                  <a:gd name="T22" fmla="*/ 8 w 17"/>
                  <a:gd name="T23" fmla="*/ 9 h 23"/>
                  <a:gd name="T24" fmla="*/ 11 w 17"/>
                  <a:gd name="T25" fmla="*/ 7 h 23"/>
                  <a:gd name="T26" fmla="*/ 8 w 17"/>
                  <a:gd name="T27" fmla="*/ 5 h 23"/>
                  <a:gd name="T28" fmla="*/ 6 w 17"/>
                  <a:gd name="T29" fmla="*/ 5 h 23"/>
                  <a:gd name="T30" fmla="*/ 6 w 17"/>
                  <a:gd name="T31" fmla="*/ 5 h 23"/>
                  <a:gd name="T32" fmla="*/ 6 w 17"/>
                  <a:gd name="T33" fmla="*/ 9 h 23"/>
                  <a:gd name="T34" fmla="*/ 6 w 17"/>
                  <a:gd name="T35" fmla="*/ 9 h 23"/>
                  <a:gd name="T36" fmla="*/ 8 w 17"/>
                  <a:gd name="T37" fmla="*/ 9 h 23"/>
                  <a:gd name="T38" fmla="*/ 6 w 17"/>
                  <a:gd name="T39" fmla="*/ 19 h 23"/>
                  <a:gd name="T40" fmla="*/ 9 w 17"/>
                  <a:gd name="T41" fmla="*/ 19 h 23"/>
                  <a:gd name="T42" fmla="*/ 11 w 17"/>
                  <a:gd name="T43" fmla="*/ 16 h 23"/>
                  <a:gd name="T44" fmla="*/ 9 w 17"/>
                  <a:gd name="T45" fmla="*/ 14 h 23"/>
                  <a:gd name="T46" fmla="*/ 6 w 17"/>
                  <a:gd name="T47" fmla="*/ 14 h 23"/>
                  <a:gd name="T48" fmla="*/ 6 w 17"/>
                  <a:gd name="T49" fmla="*/ 14 h 23"/>
                  <a:gd name="T50" fmla="*/ 6 w 17"/>
                  <a:gd name="T51" fmla="*/ 19 h 23"/>
                  <a:gd name="T52" fmla="*/ 6 w 17"/>
                  <a:gd name="T5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3"/>
                      <a:pt x="17" y="6"/>
                    </a:cubicBezTo>
                    <a:cubicBezTo>
                      <a:pt x="17" y="9"/>
                      <a:pt x="16" y="10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12"/>
                      <a:pt x="17" y="14"/>
                      <a:pt x="17" y="17"/>
                    </a:cubicBezTo>
                    <a:cubicBezTo>
                      <a:pt x="17" y="21"/>
                      <a:pt x="14" y="23"/>
                      <a:pt x="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  <a:moveTo>
                      <a:pt x="8" y="9"/>
                    </a:moveTo>
                    <a:cubicBezTo>
                      <a:pt x="10" y="9"/>
                      <a:pt x="11" y="9"/>
                      <a:pt x="11" y="7"/>
                    </a:cubicBezTo>
                    <a:cubicBezTo>
                      <a:pt x="11" y="5"/>
                      <a:pt x="10" y="5"/>
                      <a:pt x="8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lnTo>
                      <a:pt x="8" y="9"/>
                    </a:lnTo>
                    <a:close/>
                    <a:moveTo>
                      <a:pt x="6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18"/>
                      <a:pt x="11" y="16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1" name="Freeform 33"/>
              <p:cNvSpPr>
                <a:spLocks noEditPoints="1"/>
              </p:cNvSpPr>
              <p:nvPr userDrawn="1"/>
            </p:nvSpPr>
            <p:spPr bwMode="auto">
              <a:xfrm>
                <a:off x="5759450" y="6407150"/>
                <a:ext cx="58738" cy="79375"/>
              </a:xfrm>
              <a:custGeom>
                <a:avLst/>
                <a:gdLst>
                  <a:gd name="T0" fmla="*/ 0 w 18"/>
                  <a:gd name="T1" fmla="*/ 18 h 24"/>
                  <a:gd name="T2" fmla="*/ 0 w 18"/>
                  <a:gd name="T3" fmla="*/ 12 h 24"/>
                  <a:gd name="T4" fmla="*/ 0 w 18"/>
                  <a:gd name="T5" fmla="*/ 5 h 24"/>
                  <a:gd name="T6" fmla="*/ 9 w 18"/>
                  <a:gd name="T7" fmla="*/ 0 h 24"/>
                  <a:gd name="T8" fmla="*/ 18 w 18"/>
                  <a:gd name="T9" fmla="*/ 5 h 24"/>
                  <a:gd name="T10" fmla="*/ 18 w 18"/>
                  <a:gd name="T11" fmla="*/ 12 h 24"/>
                  <a:gd name="T12" fmla="*/ 18 w 18"/>
                  <a:gd name="T13" fmla="*/ 18 h 24"/>
                  <a:gd name="T14" fmla="*/ 9 w 18"/>
                  <a:gd name="T15" fmla="*/ 24 h 24"/>
                  <a:gd name="T16" fmla="*/ 0 w 18"/>
                  <a:gd name="T17" fmla="*/ 18 h 24"/>
                  <a:gd name="T18" fmla="*/ 12 w 18"/>
                  <a:gd name="T19" fmla="*/ 16 h 24"/>
                  <a:gd name="T20" fmla="*/ 12 w 18"/>
                  <a:gd name="T21" fmla="*/ 12 h 24"/>
                  <a:gd name="T22" fmla="*/ 12 w 18"/>
                  <a:gd name="T23" fmla="*/ 7 h 24"/>
                  <a:gd name="T24" fmla="*/ 9 w 18"/>
                  <a:gd name="T25" fmla="*/ 5 h 24"/>
                  <a:gd name="T26" fmla="*/ 6 w 18"/>
                  <a:gd name="T27" fmla="*/ 7 h 24"/>
                  <a:gd name="T28" fmla="*/ 6 w 18"/>
                  <a:gd name="T29" fmla="*/ 12 h 24"/>
                  <a:gd name="T30" fmla="*/ 6 w 18"/>
                  <a:gd name="T31" fmla="*/ 16 h 24"/>
                  <a:gd name="T32" fmla="*/ 9 w 18"/>
                  <a:gd name="T33" fmla="*/ 18 h 24"/>
                  <a:gd name="T34" fmla="*/ 12 w 18"/>
                  <a:gd name="T35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4">
                    <a:moveTo>
                      <a:pt x="0" y="18"/>
                    </a:moveTo>
                    <a:cubicBezTo>
                      <a:pt x="0" y="16"/>
                      <a:pt x="0" y="15"/>
                      <a:pt x="0" y="12"/>
                    </a:cubicBezTo>
                    <a:cubicBezTo>
                      <a:pt x="0" y="9"/>
                      <a:pt x="0" y="7"/>
                      <a:pt x="0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3" y="0"/>
                      <a:pt x="17" y="2"/>
                      <a:pt x="18" y="5"/>
                    </a:cubicBezTo>
                    <a:cubicBezTo>
                      <a:pt x="18" y="7"/>
                      <a:pt x="18" y="9"/>
                      <a:pt x="18" y="12"/>
                    </a:cubicBezTo>
                    <a:cubicBezTo>
                      <a:pt x="18" y="15"/>
                      <a:pt x="18" y="16"/>
                      <a:pt x="18" y="18"/>
                    </a:cubicBezTo>
                    <a:cubicBezTo>
                      <a:pt x="17" y="22"/>
                      <a:pt x="13" y="24"/>
                      <a:pt x="9" y="24"/>
                    </a:cubicBezTo>
                    <a:cubicBezTo>
                      <a:pt x="5" y="24"/>
                      <a:pt x="2" y="22"/>
                      <a:pt x="0" y="18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2" name="Freeform 34"/>
              <p:cNvSpPr>
                <a:spLocks noEditPoints="1"/>
              </p:cNvSpPr>
              <p:nvPr userDrawn="1"/>
            </p:nvSpPr>
            <p:spPr bwMode="auto">
              <a:xfrm>
                <a:off x="5849938" y="6407150"/>
                <a:ext cx="61913" cy="76200"/>
              </a:xfrm>
              <a:custGeom>
                <a:avLst/>
                <a:gdLst>
                  <a:gd name="T0" fmla="*/ 13 w 19"/>
                  <a:gd name="T1" fmla="*/ 23 h 23"/>
                  <a:gd name="T2" fmla="*/ 12 w 19"/>
                  <a:gd name="T3" fmla="*/ 23 h 23"/>
                  <a:gd name="T4" fmla="*/ 9 w 19"/>
                  <a:gd name="T5" fmla="*/ 15 h 23"/>
                  <a:gd name="T6" fmla="*/ 7 w 19"/>
                  <a:gd name="T7" fmla="*/ 15 h 23"/>
                  <a:gd name="T8" fmla="*/ 6 w 19"/>
                  <a:gd name="T9" fmla="*/ 15 h 23"/>
                  <a:gd name="T10" fmla="*/ 6 w 19"/>
                  <a:gd name="T11" fmla="*/ 23 h 23"/>
                  <a:gd name="T12" fmla="*/ 6 w 19"/>
                  <a:gd name="T13" fmla="*/ 23 h 23"/>
                  <a:gd name="T14" fmla="*/ 1 w 19"/>
                  <a:gd name="T15" fmla="*/ 23 h 23"/>
                  <a:gd name="T16" fmla="*/ 0 w 19"/>
                  <a:gd name="T17" fmla="*/ 23 h 23"/>
                  <a:gd name="T18" fmla="*/ 0 w 19"/>
                  <a:gd name="T19" fmla="*/ 0 h 23"/>
                  <a:gd name="T20" fmla="*/ 1 w 19"/>
                  <a:gd name="T21" fmla="*/ 0 h 23"/>
                  <a:gd name="T22" fmla="*/ 10 w 19"/>
                  <a:gd name="T23" fmla="*/ 0 h 23"/>
                  <a:gd name="T24" fmla="*/ 19 w 19"/>
                  <a:gd name="T25" fmla="*/ 8 h 23"/>
                  <a:gd name="T26" fmla="*/ 15 w 19"/>
                  <a:gd name="T27" fmla="*/ 14 h 23"/>
                  <a:gd name="T28" fmla="*/ 19 w 19"/>
                  <a:gd name="T29" fmla="*/ 23 h 23"/>
                  <a:gd name="T30" fmla="*/ 19 w 19"/>
                  <a:gd name="T31" fmla="*/ 23 h 23"/>
                  <a:gd name="T32" fmla="*/ 13 w 19"/>
                  <a:gd name="T33" fmla="*/ 23 h 23"/>
                  <a:gd name="T34" fmla="*/ 13 w 19"/>
                  <a:gd name="T35" fmla="*/ 8 h 23"/>
                  <a:gd name="T36" fmla="*/ 10 w 19"/>
                  <a:gd name="T37" fmla="*/ 5 h 23"/>
                  <a:gd name="T38" fmla="*/ 7 w 19"/>
                  <a:gd name="T39" fmla="*/ 5 h 23"/>
                  <a:gd name="T40" fmla="*/ 6 w 19"/>
                  <a:gd name="T41" fmla="*/ 5 h 23"/>
                  <a:gd name="T42" fmla="*/ 6 w 19"/>
                  <a:gd name="T43" fmla="*/ 10 h 23"/>
                  <a:gd name="T44" fmla="*/ 7 w 19"/>
                  <a:gd name="T45" fmla="*/ 10 h 23"/>
                  <a:gd name="T46" fmla="*/ 10 w 19"/>
                  <a:gd name="T47" fmla="*/ 10 h 23"/>
                  <a:gd name="T48" fmla="*/ 13 w 19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6" y="0"/>
                      <a:pt x="19" y="3"/>
                      <a:pt x="19" y="8"/>
                    </a:cubicBezTo>
                    <a:cubicBezTo>
                      <a:pt x="19" y="10"/>
                      <a:pt x="17" y="13"/>
                      <a:pt x="15" y="1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3" y="23"/>
                    </a:lnTo>
                    <a:close/>
                    <a:moveTo>
                      <a:pt x="13" y="8"/>
                    </a:moveTo>
                    <a:cubicBezTo>
                      <a:pt x="13" y="6"/>
                      <a:pt x="12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0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3" name="Freeform 35"/>
              <p:cNvSpPr>
                <a:spLocks/>
              </p:cNvSpPr>
              <p:nvPr userDrawn="1"/>
            </p:nvSpPr>
            <p:spPr bwMode="auto">
              <a:xfrm>
                <a:off x="5942013" y="6407150"/>
                <a:ext cx="61913" cy="79375"/>
              </a:xfrm>
              <a:custGeom>
                <a:avLst/>
                <a:gdLst>
                  <a:gd name="T0" fmla="*/ 0 w 19"/>
                  <a:gd name="T1" fmla="*/ 12 h 24"/>
                  <a:gd name="T2" fmla="*/ 1 w 19"/>
                  <a:gd name="T3" fmla="*/ 5 h 24"/>
                  <a:gd name="T4" fmla="*/ 9 w 19"/>
                  <a:gd name="T5" fmla="*/ 0 h 24"/>
                  <a:gd name="T6" fmla="*/ 18 w 19"/>
                  <a:gd name="T7" fmla="*/ 5 h 24"/>
                  <a:gd name="T8" fmla="*/ 18 w 19"/>
                  <a:gd name="T9" fmla="*/ 5 h 24"/>
                  <a:gd name="T10" fmla="*/ 13 w 19"/>
                  <a:gd name="T11" fmla="*/ 7 h 24"/>
                  <a:gd name="T12" fmla="*/ 13 w 19"/>
                  <a:gd name="T13" fmla="*/ 7 h 24"/>
                  <a:gd name="T14" fmla="*/ 9 w 19"/>
                  <a:gd name="T15" fmla="*/ 5 h 24"/>
                  <a:gd name="T16" fmla="*/ 6 w 19"/>
                  <a:gd name="T17" fmla="*/ 7 h 24"/>
                  <a:gd name="T18" fmla="*/ 6 w 19"/>
                  <a:gd name="T19" fmla="*/ 12 h 24"/>
                  <a:gd name="T20" fmla="*/ 6 w 19"/>
                  <a:gd name="T21" fmla="*/ 16 h 24"/>
                  <a:gd name="T22" fmla="*/ 9 w 19"/>
                  <a:gd name="T23" fmla="*/ 18 h 24"/>
                  <a:gd name="T24" fmla="*/ 13 w 19"/>
                  <a:gd name="T25" fmla="*/ 17 h 24"/>
                  <a:gd name="T26" fmla="*/ 13 w 19"/>
                  <a:gd name="T27" fmla="*/ 15 h 24"/>
                  <a:gd name="T28" fmla="*/ 13 w 19"/>
                  <a:gd name="T29" fmla="*/ 15 h 24"/>
                  <a:gd name="T30" fmla="*/ 10 w 19"/>
                  <a:gd name="T31" fmla="*/ 15 h 24"/>
                  <a:gd name="T32" fmla="*/ 10 w 19"/>
                  <a:gd name="T33" fmla="*/ 14 h 24"/>
                  <a:gd name="T34" fmla="*/ 10 w 19"/>
                  <a:gd name="T35" fmla="*/ 11 h 24"/>
                  <a:gd name="T36" fmla="*/ 10 w 19"/>
                  <a:gd name="T37" fmla="*/ 10 h 24"/>
                  <a:gd name="T38" fmla="*/ 18 w 19"/>
                  <a:gd name="T39" fmla="*/ 10 h 24"/>
                  <a:gd name="T40" fmla="*/ 19 w 19"/>
                  <a:gd name="T41" fmla="*/ 11 h 24"/>
                  <a:gd name="T42" fmla="*/ 19 w 19"/>
                  <a:gd name="T43" fmla="*/ 12 h 24"/>
                  <a:gd name="T44" fmla="*/ 18 w 19"/>
                  <a:gd name="T45" fmla="*/ 18 h 24"/>
                  <a:gd name="T46" fmla="*/ 9 w 19"/>
                  <a:gd name="T47" fmla="*/ 24 h 24"/>
                  <a:gd name="T48" fmla="*/ 1 w 19"/>
                  <a:gd name="T49" fmla="*/ 18 h 24"/>
                  <a:gd name="T50" fmla="*/ 0 w 19"/>
                  <a:gd name="T5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cubicBezTo>
                      <a:pt x="0" y="9"/>
                      <a:pt x="0" y="7"/>
                      <a:pt x="1" y="5"/>
                    </a:cubicBezTo>
                    <a:cubicBezTo>
                      <a:pt x="2" y="2"/>
                      <a:pt x="5" y="0"/>
                      <a:pt x="9" y="0"/>
                    </a:cubicBezTo>
                    <a:cubicBezTo>
                      <a:pt x="14" y="0"/>
                      <a:pt x="16" y="2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6" y="7"/>
                    </a:cubicBezTo>
                    <a:cubicBezTo>
                      <a:pt x="6" y="8"/>
                      <a:pt x="6" y="9"/>
                      <a:pt x="6" y="12"/>
                    </a:cubicBezTo>
                    <a:cubicBezTo>
                      <a:pt x="6" y="14"/>
                      <a:pt x="6" y="16"/>
                      <a:pt x="6" y="16"/>
                    </a:cubicBezTo>
                    <a:cubicBezTo>
                      <a:pt x="7" y="18"/>
                      <a:pt x="8" y="18"/>
                      <a:pt x="9" y="18"/>
                    </a:cubicBezTo>
                    <a:cubicBezTo>
                      <a:pt x="11" y="18"/>
                      <a:pt x="12" y="18"/>
                      <a:pt x="13" y="17"/>
                    </a:cubicBezTo>
                    <a:cubicBezTo>
                      <a:pt x="13" y="16"/>
                      <a:pt x="13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5"/>
                      <a:pt x="18" y="16"/>
                      <a:pt x="18" y="18"/>
                    </a:cubicBezTo>
                    <a:cubicBezTo>
                      <a:pt x="17" y="22"/>
                      <a:pt x="14" y="24"/>
                      <a:pt x="9" y="24"/>
                    </a:cubicBezTo>
                    <a:cubicBezTo>
                      <a:pt x="5" y="24"/>
                      <a:pt x="2" y="22"/>
                      <a:pt x="1" y="18"/>
                    </a:cubicBezTo>
                    <a:cubicBezTo>
                      <a:pt x="0" y="16"/>
                      <a:pt x="0" y="15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4" name="Freeform 36"/>
              <p:cNvSpPr>
                <a:spLocks/>
              </p:cNvSpPr>
              <p:nvPr userDrawn="1"/>
            </p:nvSpPr>
            <p:spPr bwMode="auto">
              <a:xfrm>
                <a:off x="6081713" y="6407150"/>
                <a:ext cx="61913" cy="79375"/>
              </a:xfrm>
              <a:custGeom>
                <a:avLst/>
                <a:gdLst>
                  <a:gd name="T0" fmla="*/ 0 w 19"/>
                  <a:gd name="T1" fmla="*/ 14 h 24"/>
                  <a:gd name="T2" fmla="*/ 0 w 19"/>
                  <a:gd name="T3" fmla="*/ 0 h 24"/>
                  <a:gd name="T4" fmla="*/ 1 w 19"/>
                  <a:gd name="T5" fmla="*/ 0 h 24"/>
                  <a:gd name="T6" fmla="*/ 6 w 19"/>
                  <a:gd name="T7" fmla="*/ 0 h 24"/>
                  <a:gd name="T8" fmla="*/ 6 w 19"/>
                  <a:gd name="T9" fmla="*/ 0 h 24"/>
                  <a:gd name="T10" fmla="*/ 6 w 19"/>
                  <a:gd name="T11" fmla="*/ 15 h 24"/>
                  <a:gd name="T12" fmla="*/ 10 w 19"/>
                  <a:gd name="T13" fmla="*/ 18 h 24"/>
                  <a:gd name="T14" fmla="*/ 13 w 19"/>
                  <a:gd name="T15" fmla="*/ 15 h 24"/>
                  <a:gd name="T16" fmla="*/ 13 w 19"/>
                  <a:gd name="T17" fmla="*/ 0 h 24"/>
                  <a:gd name="T18" fmla="*/ 13 w 19"/>
                  <a:gd name="T19" fmla="*/ 0 h 24"/>
                  <a:gd name="T20" fmla="*/ 19 w 19"/>
                  <a:gd name="T21" fmla="*/ 0 h 24"/>
                  <a:gd name="T22" fmla="*/ 19 w 19"/>
                  <a:gd name="T23" fmla="*/ 0 h 24"/>
                  <a:gd name="T24" fmla="*/ 19 w 19"/>
                  <a:gd name="T25" fmla="*/ 14 h 24"/>
                  <a:gd name="T26" fmla="*/ 10 w 19"/>
                  <a:gd name="T27" fmla="*/ 24 h 24"/>
                  <a:gd name="T28" fmla="*/ 0 w 19"/>
                  <a:gd name="T2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4">
                    <a:moveTo>
                      <a:pt x="0" y="1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3" y="17"/>
                      <a:pt x="13" y="1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20"/>
                      <a:pt x="15" y="24"/>
                      <a:pt x="10" y="24"/>
                    </a:cubicBezTo>
                    <a:cubicBezTo>
                      <a:pt x="4" y="24"/>
                      <a:pt x="0" y="20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5" name="Freeform 37"/>
              <p:cNvSpPr>
                <a:spLocks/>
              </p:cNvSpPr>
              <p:nvPr userDrawn="1"/>
            </p:nvSpPr>
            <p:spPr bwMode="auto">
              <a:xfrm>
                <a:off x="6175375" y="6407150"/>
                <a:ext cx="61913" cy="76200"/>
              </a:xfrm>
              <a:custGeom>
                <a:avLst/>
                <a:gdLst>
                  <a:gd name="T0" fmla="*/ 0 w 19"/>
                  <a:gd name="T1" fmla="*/ 0 h 23"/>
                  <a:gd name="T2" fmla="*/ 1 w 19"/>
                  <a:gd name="T3" fmla="*/ 0 h 23"/>
                  <a:gd name="T4" fmla="*/ 6 w 19"/>
                  <a:gd name="T5" fmla="*/ 0 h 23"/>
                  <a:gd name="T6" fmla="*/ 6 w 19"/>
                  <a:gd name="T7" fmla="*/ 0 h 23"/>
                  <a:gd name="T8" fmla="*/ 13 w 19"/>
                  <a:gd name="T9" fmla="*/ 14 h 23"/>
                  <a:gd name="T10" fmla="*/ 13 w 19"/>
                  <a:gd name="T11" fmla="*/ 14 h 23"/>
                  <a:gd name="T12" fmla="*/ 13 w 19"/>
                  <a:gd name="T13" fmla="*/ 0 h 23"/>
                  <a:gd name="T14" fmla="*/ 14 w 19"/>
                  <a:gd name="T15" fmla="*/ 0 h 23"/>
                  <a:gd name="T16" fmla="*/ 18 w 19"/>
                  <a:gd name="T17" fmla="*/ 0 h 23"/>
                  <a:gd name="T18" fmla="*/ 19 w 19"/>
                  <a:gd name="T19" fmla="*/ 0 h 23"/>
                  <a:gd name="T20" fmla="*/ 19 w 19"/>
                  <a:gd name="T21" fmla="*/ 23 h 23"/>
                  <a:gd name="T22" fmla="*/ 18 w 19"/>
                  <a:gd name="T23" fmla="*/ 23 h 23"/>
                  <a:gd name="T24" fmla="*/ 13 w 19"/>
                  <a:gd name="T25" fmla="*/ 23 h 23"/>
                  <a:gd name="T26" fmla="*/ 13 w 19"/>
                  <a:gd name="T27" fmla="*/ 23 h 23"/>
                  <a:gd name="T28" fmla="*/ 6 w 19"/>
                  <a:gd name="T29" fmla="*/ 10 h 23"/>
                  <a:gd name="T30" fmla="*/ 6 w 19"/>
                  <a:gd name="T31" fmla="*/ 10 h 23"/>
                  <a:gd name="T32" fmla="*/ 6 w 19"/>
                  <a:gd name="T33" fmla="*/ 23 h 23"/>
                  <a:gd name="T34" fmla="*/ 5 w 19"/>
                  <a:gd name="T35" fmla="*/ 23 h 23"/>
                  <a:gd name="T36" fmla="*/ 1 w 19"/>
                  <a:gd name="T37" fmla="*/ 23 h 23"/>
                  <a:gd name="T38" fmla="*/ 0 w 19"/>
                  <a:gd name="T39" fmla="*/ 23 h 23"/>
                  <a:gd name="T40" fmla="*/ 0 w 19"/>
                  <a:gd name="T4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8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6" name="Freeform 38"/>
              <p:cNvSpPr>
                <a:spLocks/>
              </p:cNvSpPr>
              <p:nvPr userDrawn="1"/>
            </p:nvSpPr>
            <p:spPr bwMode="auto">
              <a:xfrm>
                <a:off x="6270625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7" name="Freeform 39"/>
              <p:cNvSpPr>
                <a:spLocks/>
              </p:cNvSpPr>
              <p:nvPr userDrawn="1"/>
            </p:nvSpPr>
            <p:spPr bwMode="auto">
              <a:xfrm>
                <a:off x="6319838" y="6407150"/>
                <a:ext cx="68263" cy="76200"/>
              </a:xfrm>
              <a:custGeom>
                <a:avLst/>
                <a:gdLst>
                  <a:gd name="T0" fmla="*/ 8 w 21"/>
                  <a:gd name="T1" fmla="*/ 23 h 23"/>
                  <a:gd name="T2" fmla="*/ 8 w 21"/>
                  <a:gd name="T3" fmla="*/ 23 h 23"/>
                  <a:gd name="T4" fmla="*/ 0 w 21"/>
                  <a:gd name="T5" fmla="*/ 1 h 23"/>
                  <a:gd name="T6" fmla="*/ 1 w 21"/>
                  <a:gd name="T7" fmla="*/ 0 h 23"/>
                  <a:gd name="T8" fmla="*/ 6 w 21"/>
                  <a:gd name="T9" fmla="*/ 0 h 23"/>
                  <a:gd name="T10" fmla="*/ 7 w 21"/>
                  <a:gd name="T11" fmla="*/ 0 h 23"/>
                  <a:gd name="T12" fmla="*/ 11 w 21"/>
                  <a:gd name="T13" fmla="*/ 14 h 23"/>
                  <a:gd name="T14" fmla="*/ 11 w 21"/>
                  <a:gd name="T15" fmla="*/ 14 h 23"/>
                  <a:gd name="T16" fmla="*/ 15 w 21"/>
                  <a:gd name="T17" fmla="*/ 0 h 23"/>
                  <a:gd name="T18" fmla="*/ 15 w 21"/>
                  <a:gd name="T19" fmla="*/ 0 h 23"/>
                  <a:gd name="T20" fmla="*/ 21 w 21"/>
                  <a:gd name="T21" fmla="*/ 0 h 23"/>
                  <a:gd name="T22" fmla="*/ 21 w 21"/>
                  <a:gd name="T23" fmla="*/ 1 h 23"/>
                  <a:gd name="T24" fmla="*/ 14 w 21"/>
                  <a:gd name="T25" fmla="*/ 23 h 23"/>
                  <a:gd name="T26" fmla="*/ 13 w 21"/>
                  <a:gd name="T27" fmla="*/ 23 h 23"/>
                  <a:gd name="T28" fmla="*/ 8 w 21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3">
                    <a:moveTo>
                      <a:pt x="8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lnTo>
                      <a:pt x="8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8" name="Freeform 40"/>
              <p:cNvSpPr>
                <a:spLocks/>
              </p:cNvSpPr>
              <p:nvPr userDrawn="1"/>
            </p:nvSpPr>
            <p:spPr bwMode="auto">
              <a:xfrm>
                <a:off x="6416675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6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6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6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6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49" name="Freeform 41"/>
              <p:cNvSpPr>
                <a:spLocks noEditPoints="1"/>
              </p:cNvSpPr>
              <p:nvPr userDrawn="1"/>
            </p:nvSpPr>
            <p:spPr bwMode="auto">
              <a:xfrm>
                <a:off x="6502400" y="6407150"/>
                <a:ext cx="58738" cy="76200"/>
              </a:xfrm>
              <a:custGeom>
                <a:avLst/>
                <a:gdLst>
                  <a:gd name="T0" fmla="*/ 12 w 18"/>
                  <a:gd name="T1" fmla="*/ 23 h 23"/>
                  <a:gd name="T2" fmla="*/ 12 w 18"/>
                  <a:gd name="T3" fmla="*/ 23 h 23"/>
                  <a:gd name="T4" fmla="*/ 8 w 18"/>
                  <a:gd name="T5" fmla="*/ 15 h 23"/>
                  <a:gd name="T6" fmla="*/ 6 w 18"/>
                  <a:gd name="T7" fmla="*/ 15 h 23"/>
                  <a:gd name="T8" fmla="*/ 6 w 18"/>
                  <a:gd name="T9" fmla="*/ 15 h 23"/>
                  <a:gd name="T10" fmla="*/ 6 w 18"/>
                  <a:gd name="T11" fmla="*/ 23 h 23"/>
                  <a:gd name="T12" fmla="*/ 5 w 18"/>
                  <a:gd name="T13" fmla="*/ 23 h 23"/>
                  <a:gd name="T14" fmla="*/ 0 w 18"/>
                  <a:gd name="T15" fmla="*/ 23 h 23"/>
                  <a:gd name="T16" fmla="*/ 0 w 18"/>
                  <a:gd name="T17" fmla="*/ 23 h 23"/>
                  <a:gd name="T18" fmla="*/ 0 w 18"/>
                  <a:gd name="T19" fmla="*/ 0 h 23"/>
                  <a:gd name="T20" fmla="*/ 0 w 18"/>
                  <a:gd name="T21" fmla="*/ 0 h 23"/>
                  <a:gd name="T22" fmla="*/ 10 w 18"/>
                  <a:gd name="T23" fmla="*/ 0 h 23"/>
                  <a:gd name="T24" fmla="*/ 18 w 18"/>
                  <a:gd name="T25" fmla="*/ 8 h 23"/>
                  <a:gd name="T26" fmla="*/ 14 w 18"/>
                  <a:gd name="T27" fmla="*/ 14 h 23"/>
                  <a:gd name="T28" fmla="*/ 18 w 18"/>
                  <a:gd name="T29" fmla="*/ 23 h 23"/>
                  <a:gd name="T30" fmla="*/ 18 w 18"/>
                  <a:gd name="T31" fmla="*/ 23 h 23"/>
                  <a:gd name="T32" fmla="*/ 12 w 18"/>
                  <a:gd name="T33" fmla="*/ 23 h 23"/>
                  <a:gd name="T34" fmla="*/ 12 w 18"/>
                  <a:gd name="T35" fmla="*/ 8 h 23"/>
                  <a:gd name="T36" fmla="*/ 9 w 18"/>
                  <a:gd name="T37" fmla="*/ 5 h 23"/>
                  <a:gd name="T38" fmla="*/ 6 w 18"/>
                  <a:gd name="T39" fmla="*/ 5 h 23"/>
                  <a:gd name="T40" fmla="*/ 6 w 18"/>
                  <a:gd name="T41" fmla="*/ 5 h 23"/>
                  <a:gd name="T42" fmla="*/ 6 w 18"/>
                  <a:gd name="T43" fmla="*/ 10 h 23"/>
                  <a:gd name="T44" fmla="*/ 6 w 18"/>
                  <a:gd name="T45" fmla="*/ 10 h 23"/>
                  <a:gd name="T46" fmla="*/ 9 w 18"/>
                  <a:gd name="T47" fmla="*/ 10 h 23"/>
                  <a:gd name="T48" fmla="*/ 12 w 18"/>
                  <a:gd name="T4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8" y="3"/>
                      <a:pt x="18" y="8"/>
                    </a:cubicBezTo>
                    <a:cubicBezTo>
                      <a:pt x="18" y="10"/>
                      <a:pt x="16" y="13"/>
                      <a:pt x="14" y="1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2" y="6"/>
                      <a:pt x="11" y="5"/>
                      <a:pt x="9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10"/>
                      <a:pt x="12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0" name="Freeform 42"/>
              <p:cNvSpPr>
                <a:spLocks/>
              </p:cNvSpPr>
              <p:nvPr userDrawn="1"/>
            </p:nvSpPr>
            <p:spPr bwMode="auto">
              <a:xfrm>
                <a:off x="6589713" y="6407150"/>
                <a:ext cx="61913" cy="79375"/>
              </a:xfrm>
              <a:custGeom>
                <a:avLst/>
                <a:gdLst>
                  <a:gd name="T0" fmla="*/ 0 w 19"/>
                  <a:gd name="T1" fmla="*/ 20 h 24"/>
                  <a:gd name="T2" fmla="*/ 0 w 19"/>
                  <a:gd name="T3" fmla="*/ 20 h 24"/>
                  <a:gd name="T4" fmla="*/ 3 w 19"/>
                  <a:gd name="T5" fmla="*/ 16 h 24"/>
                  <a:gd name="T6" fmla="*/ 3 w 19"/>
                  <a:gd name="T7" fmla="*/ 16 h 24"/>
                  <a:gd name="T8" fmla="*/ 9 w 19"/>
                  <a:gd name="T9" fmla="*/ 19 h 24"/>
                  <a:gd name="T10" fmla="*/ 13 w 19"/>
                  <a:gd name="T11" fmla="*/ 16 h 24"/>
                  <a:gd name="T12" fmla="*/ 10 w 19"/>
                  <a:gd name="T13" fmla="*/ 14 h 24"/>
                  <a:gd name="T14" fmla="*/ 8 w 19"/>
                  <a:gd name="T15" fmla="*/ 14 h 24"/>
                  <a:gd name="T16" fmla="*/ 1 w 19"/>
                  <a:gd name="T17" fmla="*/ 7 h 24"/>
                  <a:gd name="T18" fmla="*/ 9 w 19"/>
                  <a:gd name="T19" fmla="*/ 0 h 24"/>
                  <a:gd name="T20" fmla="*/ 18 w 19"/>
                  <a:gd name="T21" fmla="*/ 2 h 24"/>
                  <a:gd name="T22" fmla="*/ 18 w 19"/>
                  <a:gd name="T23" fmla="*/ 3 h 24"/>
                  <a:gd name="T24" fmla="*/ 15 w 19"/>
                  <a:gd name="T25" fmla="*/ 7 h 24"/>
                  <a:gd name="T26" fmla="*/ 15 w 19"/>
                  <a:gd name="T27" fmla="*/ 7 h 24"/>
                  <a:gd name="T28" fmla="*/ 9 w 19"/>
                  <a:gd name="T29" fmla="*/ 5 h 24"/>
                  <a:gd name="T30" fmla="*/ 7 w 19"/>
                  <a:gd name="T31" fmla="*/ 7 h 24"/>
                  <a:gd name="T32" fmla="*/ 10 w 19"/>
                  <a:gd name="T33" fmla="*/ 9 h 24"/>
                  <a:gd name="T34" fmla="*/ 11 w 19"/>
                  <a:gd name="T35" fmla="*/ 9 h 24"/>
                  <a:gd name="T36" fmla="*/ 19 w 19"/>
                  <a:gd name="T37" fmla="*/ 16 h 24"/>
                  <a:gd name="T38" fmla="*/ 9 w 19"/>
                  <a:gd name="T39" fmla="*/ 24 h 24"/>
                  <a:gd name="T40" fmla="*/ 0 w 19"/>
                  <a:gd name="T4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4"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5" y="17"/>
                      <a:pt x="7" y="19"/>
                      <a:pt x="9" y="19"/>
                    </a:cubicBezTo>
                    <a:cubicBezTo>
                      <a:pt x="11" y="19"/>
                      <a:pt x="13" y="18"/>
                      <a:pt x="13" y="16"/>
                    </a:cubicBezTo>
                    <a:cubicBezTo>
                      <a:pt x="13" y="15"/>
                      <a:pt x="12" y="15"/>
                      <a:pt x="1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0"/>
                      <a:pt x="16" y="1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3" y="6"/>
                      <a:pt x="11" y="5"/>
                      <a:pt x="9" y="5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7" y="8"/>
                      <a:pt x="8" y="8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10"/>
                      <a:pt x="19" y="12"/>
                      <a:pt x="19" y="16"/>
                    </a:cubicBezTo>
                    <a:cubicBezTo>
                      <a:pt x="19" y="21"/>
                      <a:pt x="15" y="24"/>
                      <a:pt x="9" y="24"/>
                    </a:cubicBezTo>
                    <a:cubicBezTo>
                      <a:pt x="6" y="24"/>
                      <a:pt x="2" y="2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1" name="Freeform 43"/>
              <p:cNvSpPr>
                <a:spLocks/>
              </p:cNvSpPr>
              <p:nvPr userDrawn="1"/>
            </p:nvSpPr>
            <p:spPr bwMode="auto">
              <a:xfrm>
                <a:off x="6681788" y="6407150"/>
                <a:ext cx="19050" cy="76200"/>
              </a:xfrm>
              <a:custGeom>
                <a:avLst/>
                <a:gdLst>
                  <a:gd name="T0" fmla="*/ 0 w 6"/>
                  <a:gd name="T1" fmla="*/ 0 h 23"/>
                  <a:gd name="T2" fmla="*/ 1 w 6"/>
                  <a:gd name="T3" fmla="*/ 0 h 23"/>
                  <a:gd name="T4" fmla="*/ 6 w 6"/>
                  <a:gd name="T5" fmla="*/ 0 h 23"/>
                  <a:gd name="T6" fmla="*/ 6 w 6"/>
                  <a:gd name="T7" fmla="*/ 0 h 23"/>
                  <a:gd name="T8" fmla="*/ 6 w 6"/>
                  <a:gd name="T9" fmla="*/ 23 h 23"/>
                  <a:gd name="T10" fmla="*/ 6 w 6"/>
                  <a:gd name="T11" fmla="*/ 23 h 23"/>
                  <a:gd name="T12" fmla="*/ 1 w 6"/>
                  <a:gd name="T13" fmla="*/ 23 h 23"/>
                  <a:gd name="T14" fmla="*/ 0 w 6"/>
                  <a:gd name="T15" fmla="*/ 23 h 23"/>
                  <a:gd name="T16" fmla="*/ 0 w 6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2" name="Freeform 44"/>
              <p:cNvSpPr>
                <a:spLocks/>
              </p:cNvSpPr>
              <p:nvPr userDrawn="1"/>
            </p:nvSpPr>
            <p:spPr bwMode="auto">
              <a:xfrm>
                <a:off x="6729413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7 w 19"/>
                  <a:gd name="T5" fmla="*/ 23 h 23"/>
                  <a:gd name="T6" fmla="*/ 7 w 19"/>
                  <a:gd name="T7" fmla="*/ 23 h 23"/>
                  <a:gd name="T8" fmla="*/ 7 w 19"/>
                  <a:gd name="T9" fmla="*/ 23 h 23"/>
                  <a:gd name="T10" fmla="*/ 7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1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1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9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9 w 19"/>
                  <a:gd name="T45" fmla="*/ 5 h 23"/>
                  <a:gd name="T46" fmla="*/ 19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3 w 19"/>
                  <a:gd name="T53" fmla="*/ 5 h 23"/>
                  <a:gd name="T54" fmla="*/ 13 w 19"/>
                  <a:gd name="T55" fmla="*/ 6 h 23"/>
                  <a:gd name="T56" fmla="*/ 13 w 19"/>
                  <a:gd name="T57" fmla="*/ 6 h 23"/>
                  <a:gd name="T58" fmla="*/ 13 w 19"/>
                  <a:gd name="T59" fmla="*/ 23 h 23"/>
                  <a:gd name="T60" fmla="*/ 13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3" name="Freeform 45"/>
              <p:cNvSpPr>
                <a:spLocks/>
              </p:cNvSpPr>
              <p:nvPr userDrawn="1"/>
            </p:nvSpPr>
            <p:spPr bwMode="auto">
              <a:xfrm>
                <a:off x="6821488" y="6407150"/>
                <a:ext cx="52388" cy="76200"/>
              </a:xfrm>
              <a:custGeom>
                <a:avLst/>
                <a:gdLst>
                  <a:gd name="T0" fmla="*/ 0 w 16"/>
                  <a:gd name="T1" fmla="*/ 0 h 23"/>
                  <a:gd name="T2" fmla="*/ 0 w 16"/>
                  <a:gd name="T3" fmla="*/ 0 h 23"/>
                  <a:gd name="T4" fmla="*/ 15 w 16"/>
                  <a:gd name="T5" fmla="*/ 0 h 23"/>
                  <a:gd name="T6" fmla="*/ 16 w 16"/>
                  <a:gd name="T7" fmla="*/ 0 h 23"/>
                  <a:gd name="T8" fmla="*/ 16 w 16"/>
                  <a:gd name="T9" fmla="*/ 5 h 23"/>
                  <a:gd name="T10" fmla="*/ 15 w 16"/>
                  <a:gd name="T11" fmla="*/ 5 h 23"/>
                  <a:gd name="T12" fmla="*/ 6 w 16"/>
                  <a:gd name="T13" fmla="*/ 5 h 23"/>
                  <a:gd name="T14" fmla="*/ 6 w 16"/>
                  <a:gd name="T15" fmla="*/ 5 h 23"/>
                  <a:gd name="T16" fmla="*/ 6 w 16"/>
                  <a:gd name="T17" fmla="*/ 9 h 23"/>
                  <a:gd name="T18" fmla="*/ 6 w 16"/>
                  <a:gd name="T19" fmla="*/ 9 h 23"/>
                  <a:gd name="T20" fmla="*/ 14 w 16"/>
                  <a:gd name="T21" fmla="*/ 9 h 23"/>
                  <a:gd name="T22" fmla="*/ 14 w 16"/>
                  <a:gd name="T23" fmla="*/ 9 h 23"/>
                  <a:gd name="T24" fmla="*/ 14 w 16"/>
                  <a:gd name="T25" fmla="*/ 14 h 23"/>
                  <a:gd name="T26" fmla="*/ 14 w 16"/>
                  <a:gd name="T27" fmla="*/ 14 h 23"/>
                  <a:gd name="T28" fmla="*/ 6 w 16"/>
                  <a:gd name="T29" fmla="*/ 14 h 23"/>
                  <a:gd name="T30" fmla="*/ 6 w 16"/>
                  <a:gd name="T31" fmla="*/ 14 h 23"/>
                  <a:gd name="T32" fmla="*/ 6 w 16"/>
                  <a:gd name="T33" fmla="*/ 18 h 23"/>
                  <a:gd name="T34" fmla="*/ 6 w 16"/>
                  <a:gd name="T35" fmla="*/ 18 h 23"/>
                  <a:gd name="T36" fmla="*/ 15 w 16"/>
                  <a:gd name="T37" fmla="*/ 18 h 23"/>
                  <a:gd name="T38" fmla="*/ 16 w 16"/>
                  <a:gd name="T39" fmla="*/ 19 h 23"/>
                  <a:gd name="T40" fmla="*/ 16 w 16"/>
                  <a:gd name="T41" fmla="*/ 23 h 23"/>
                  <a:gd name="T42" fmla="*/ 15 w 16"/>
                  <a:gd name="T43" fmla="*/ 23 h 23"/>
                  <a:gd name="T44" fmla="*/ 0 w 16"/>
                  <a:gd name="T45" fmla="*/ 23 h 23"/>
                  <a:gd name="T46" fmla="*/ 0 w 16"/>
                  <a:gd name="T47" fmla="*/ 23 h 23"/>
                  <a:gd name="T48" fmla="*/ 0 w 16"/>
                  <a:gd name="T4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5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54" name="Freeform 46"/>
              <p:cNvSpPr>
                <a:spLocks/>
              </p:cNvSpPr>
              <p:nvPr userDrawn="1"/>
            </p:nvSpPr>
            <p:spPr bwMode="auto">
              <a:xfrm>
                <a:off x="6899275" y="6407150"/>
                <a:ext cx="61913" cy="76200"/>
              </a:xfrm>
              <a:custGeom>
                <a:avLst/>
                <a:gdLst>
                  <a:gd name="T0" fmla="*/ 7 w 19"/>
                  <a:gd name="T1" fmla="*/ 23 h 23"/>
                  <a:gd name="T2" fmla="*/ 7 w 19"/>
                  <a:gd name="T3" fmla="*/ 23 h 23"/>
                  <a:gd name="T4" fmla="*/ 6 w 19"/>
                  <a:gd name="T5" fmla="*/ 23 h 23"/>
                  <a:gd name="T6" fmla="*/ 6 w 19"/>
                  <a:gd name="T7" fmla="*/ 23 h 23"/>
                  <a:gd name="T8" fmla="*/ 6 w 19"/>
                  <a:gd name="T9" fmla="*/ 23 h 23"/>
                  <a:gd name="T10" fmla="*/ 6 w 19"/>
                  <a:gd name="T11" fmla="*/ 6 h 23"/>
                  <a:gd name="T12" fmla="*/ 6 w 19"/>
                  <a:gd name="T13" fmla="*/ 5 h 23"/>
                  <a:gd name="T14" fmla="*/ 6 w 19"/>
                  <a:gd name="T15" fmla="*/ 5 h 23"/>
                  <a:gd name="T16" fmla="*/ 1 w 19"/>
                  <a:gd name="T17" fmla="*/ 5 h 23"/>
                  <a:gd name="T18" fmla="*/ 0 w 19"/>
                  <a:gd name="T19" fmla="*/ 5 h 23"/>
                  <a:gd name="T20" fmla="*/ 0 w 19"/>
                  <a:gd name="T21" fmla="*/ 5 h 23"/>
                  <a:gd name="T22" fmla="*/ 0 w 19"/>
                  <a:gd name="T23" fmla="*/ 5 h 23"/>
                  <a:gd name="T24" fmla="*/ 0 w 19"/>
                  <a:gd name="T25" fmla="*/ 5 h 23"/>
                  <a:gd name="T26" fmla="*/ 0 w 19"/>
                  <a:gd name="T27" fmla="*/ 5 h 23"/>
                  <a:gd name="T28" fmla="*/ 0 w 19"/>
                  <a:gd name="T29" fmla="*/ 0 h 23"/>
                  <a:gd name="T30" fmla="*/ 0 w 19"/>
                  <a:gd name="T31" fmla="*/ 0 h 23"/>
                  <a:gd name="T32" fmla="*/ 1 w 19"/>
                  <a:gd name="T33" fmla="*/ 0 h 23"/>
                  <a:gd name="T34" fmla="*/ 18 w 19"/>
                  <a:gd name="T35" fmla="*/ 0 h 23"/>
                  <a:gd name="T36" fmla="*/ 18 w 19"/>
                  <a:gd name="T37" fmla="*/ 0 h 23"/>
                  <a:gd name="T38" fmla="*/ 19 w 19"/>
                  <a:gd name="T39" fmla="*/ 0 h 23"/>
                  <a:gd name="T40" fmla="*/ 19 w 19"/>
                  <a:gd name="T41" fmla="*/ 0 h 23"/>
                  <a:gd name="T42" fmla="*/ 19 w 19"/>
                  <a:gd name="T43" fmla="*/ 5 h 23"/>
                  <a:gd name="T44" fmla="*/ 18 w 19"/>
                  <a:gd name="T45" fmla="*/ 5 h 23"/>
                  <a:gd name="T46" fmla="*/ 18 w 19"/>
                  <a:gd name="T47" fmla="*/ 5 h 23"/>
                  <a:gd name="T48" fmla="*/ 18 w 19"/>
                  <a:gd name="T49" fmla="*/ 5 h 23"/>
                  <a:gd name="T50" fmla="*/ 13 w 19"/>
                  <a:gd name="T51" fmla="*/ 5 h 23"/>
                  <a:gd name="T52" fmla="*/ 12 w 19"/>
                  <a:gd name="T53" fmla="*/ 5 h 23"/>
                  <a:gd name="T54" fmla="*/ 12 w 19"/>
                  <a:gd name="T55" fmla="*/ 6 h 23"/>
                  <a:gd name="T56" fmla="*/ 12 w 19"/>
                  <a:gd name="T57" fmla="*/ 6 h 23"/>
                  <a:gd name="T58" fmla="*/ 12 w 19"/>
                  <a:gd name="T59" fmla="*/ 23 h 23"/>
                  <a:gd name="T60" fmla="*/ 12 w 19"/>
                  <a:gd name="T61" fmla="*/ 23 h 23"/>
                  <a:gd name="T62" fmla="*/ 12 w 19"/>
                  <a:gd name="T63" fmla="*/ 23 h 23"/>
                  <a:gd name="T64" fmla="*/ 12 w 19"/>
                  <a:gd name="T65" fmla="*/ 23 h 23"/>
                  <a:gd name="T66" fmla="*/ 7 w 19"/>
                  <a:gd name="T6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  <p:grpSp>
          <p:nvGrpSpPr>
            <p:cNvPr id="33" name="Gruppe 32"/>
            <p:cNvGrpSpPr/>
            <p:nvPr userDrawn="1"/>
          </p:nvGrpSpPr>
          <p:grpSpPr>
            <a:xfrm>
              <a:off x="5880100" y="5659438"/>
              <a:ext cx="511175" cy="544512"/>
              <a:chOff x="5880100" y="5659438"/>
              <a:chExt cx="511175" cy="544512"/>
            </a:xfrm>
            <a:grpFill/>
          </p:grpSpPr>
          <p:sp>
            <p:nvSpPr>
              <p:cNvPr id="34" name="Freeform 47"/>
              <p:cNvSpPr>
                <a:spLocks/>
              </p:cNvSpPr>
              <p:nvPr userDrawn="1"/>
            </p:nvSpPr>
            <p:spPr bwMode="auto">
              <a:xfrm>
                <a:off x="6143625" y="5678488"/>
                <a:ext cx="247650" cy="496887"/>
              </a:xfrm>
              <a:custGeom>
                <a:avLst/>
                <a:gdLst>
                  <a:gd name="T0" fmla="*/ 76 w 76"/>
                  <a:gd name="T1" fmla="*/ 123 h 151"/>
                  <a:gd name="T2" fmla="*/ 60 w 76"/>
                  <a:gd name="T3" fmla="*/ 115 h 151"/>
                  <a:gd name="T4" fmla="*/ 45 w 76"/>
                  <a:gd name="T5" fmla="*/ 52 h 151"/>
                  <a:gd name="T6" fmla="*/ 53 w 76"/>
                  <a:gd name="T7" fmla="*/ 0 h 151"/>
                  <a:gd name="T8" fmla="*/ 53 w 76"/>
                  <a:gd name="T9" fmla="*/ 0 h 151"/>
                  <a:gd name="T10" fmla="*/ 30 w 76"/>
                  <a:gd name="T11" fmla="*/ 57 h 151"/>
                  <a:gd name="T12" fmla="*/ 44 w 76"/>
                  <a:gd name="T13" fmla="*/ 151 h 151"/>
                  <a:gd name="T14" fmla="*/ 76 w 76"/>
                  <a:gd name="T15" fmla="*/ 12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151">
                    <a:moveTo>
                      <a:pt x="76" y="123"/>
                    </a:moveTo>
                    <a:cubicBezTo>
                      <a:pt x="72" y="121"/>
                      <a:pt x="68" y="119"/>
                      <a:pt x="60" y="115"/>
                    </a:cubicBezTo>
                    <a:cubicBezTo>
                      <a:pt x="40" y="103"/>
                      <a:pt x="34" y="84"/>
                      <a:pt x="45" y="52"/>
                    </a:cubicBezTo>
                    <a:cubicBezTo>
                      <a:pt x="52" y="33"/>
                      <a:pt x="55" y="17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21"/>
                      <a:pt x="44" y="34"/>
                      <a:pt x="30" y="57"/>
                    </a:cubicBezTo>
                    <a:cubicBezTo>
                      <a:pt x="0" y="105"/>
                      <a:pt x="30" y="140"/>
                      <a:pt x="44" y="151"/>
                    </a:cubicBezTo>
                    <a:cubicBezTo>
                      <a:pt x="57" y="144"/>
                      <a:pt x="68" y="135"/>
                      <a:pt x="76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5" name="Freeform 48"/>
              <p:cNvSpPr>
                <a:spLocks/>
              </p:cNvSpPr>
              <p:nvPr userDrawn="1"/>
            </p:nvSpPr>
            <p:spPr bwMode="auto">
              <a:xfrm>
                <a:off x="5997575" y="5665788"/>
                <a:ext cx="301625" cy="538162"/>
              </a:xfrm>
              <a:custGeom>
                <a:avLst/>
                <a:gdLst>
                  <a:gd name="T0" fmla="*/ 61 w 93"/>
                  <a:gd name="T1" fmla="*/ 59 h 164"/>
                  <a:gd name="T2" fmla="*/ 93 w 93"/>
                  <a:gd name="T3" fmla="*/ 1 h 164"/>
                  <a:gd name="T4" fmla="*/ 92 w 93"/>
                  <a:gd name="T5" fmla="*/ 0 h 164"/>
                  <a:gd name="T6" fmla="*/ 38 w 93"/>
                  <a:gd name="T7" fmla="*/ 58 h 164"/>
                  <a:gd name="T8" fmla="*/ 11 w 93"/>
                  <a:gd name="T9" fmla="*/ 154 h 164"/>
                  <a:gd name="T10" fmla="*/ 51 w 93"/>
                  <a:gd name="T11" fmla="*/ 164 h 164"/>
                  <a:gd name="T12" fmla="*/ 60 w 93"/>
                  <a:gd name="T13" fmla="*/ 163 h 164"/>
                  <a:gd name="T14" fmla="*/ 61 w 93"/>
                  <a:gd name="T15" fmla="*/ 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164">
                    <a:moveTo>
                      <a:pt x="61" y="59"/>
                    </a:moveTo>
                    <a:cubicBezTo>
                      <a:pt x="84" y="32"/>
                      <a:pt x="91" y="19"/>
                      <a:pt x="93" y="1"/>
                    </a:cubicBezTo>
                    <a:cubicBezTo>
                      <a:pt x="93" y="0"/>
                      <a:pt x="92" y="0"/>
                      <a:pt x="92" y="0"/>
                    </a:cubicBezTo>
                    <a:cubicBezTo>
                      <a:pt x="87" y="23"/>
                      <a:pt x="73" y="34"/>
                      <a:pt x="38" y="58"/>
                    </a:cubicBezTo>
                    <a:cubicBezTo>
                      <a:pt x="0" y="83"/>
                      <a:pt x="2" y="127"/>
                      <a:pt x="11" y="154"/>
                    </a:cubicBezTo>
                    <a:cubicBezTo>
                      <a:pt x="23" y="160"/>
                      <a:pt x="36" y="164"/>
                      <a:pt x="51" y="164"/>
                    </a:cubicBezTo>
                    <a:cubicBezTo>
                      <a:pt x="54" y="164"/>
                      <a:pt x="57" y="164"/>
                      <a:pt x="60" y="163"/>
                    </a:cubicBezTo>
                    <a:cubicBezTo>
                      <a:pt x="32" y="122"/>
                      <a:pt x="34" y="90"/>
                      <a:pt x="6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  <p:sp>
            <p:nvSpPr>
              <p:cNvPr id="36" name="Freeform 49"/>
              <p:cNvSpPr>
                <a:spLocks/>
              </p:cNvSpPr>
              <p:nvPr userDrawn="1"/>
            </p:nvSpPr>
            <p:spPr bwMode="auto">
              <a:xfrm>
                <a:off x="5880100" y="5659438"/>
                <a:ext cx="403225" cy="436562"/>
              </a:xfrm>
              <a:custGeom>
                <a:avLst/>
                <a:gdLst>
                  <a:gd name="T0" fmla="*/ 83 w 124"/>
                  <a:gd name="T1" fmla="*/ 41 h 133"/>
                  <a:gd name="T2" fmla="*/ 124 w 124"/>
                  <a:gd name="T3" fmla="*/ 0 h 133"/>
                  <a:gd name="T4" fmla="*/ 123 w 124"/>
                  <a:gd name="T5" fmla="*/ 0 h 133"/>
                  <a:gd name="T6" fmla="*/ 52 w 124"/>
                  <a:gd name="T7" fmla="*/ 32 h 133"/>
                  <a:gd name="T8" fmla="*/ 1 w 124"/>
                  <a:gd name="T9" fmla="*/ 64 h 133"/>
                  <a:gd name="T10" fmla="*/ 0 w 124"/>
                  <a:gd name="T11" fmla="*/ 79 h 133"/>
                  <a:gd name="T12" fmla="*/ 19 w 124"/>
                  <a:gd name="T13" fmla="*/ 133 h 133"/>
                  <a:gd name="T14" fmla="*/ 83 w 124"/>
                  <a:gd name="T15" fmla="*/ 4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33">
                    <a:moveTo>
                      <a:pt x="83" y="41"/>
                    </a:moveTo>
                    <a:cubicBezTo>
                      <a:pt x="108" y="30"/>
                      <a:pt x="120" y="13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2" y="23"/>
                      <a:pt x="90" y="27"/>
                      <a:pt x="52" y="32"/>
                    </a:cubicBezTo>
                    <a:cubicBezTo>
                      <a:pt x="29" y="35"/>
                      <a:pt x="12" y="48"/>
                      <a:pt x="1" y="64"/>
                    </a:cubicBezTo>
                    <a:cubicBezTo>
                      <a:pt x="0" y="69"/>
                      <a:pt x="0" y="74"/>
                      <a:pt x="0" y="79"/>
                    </a:cubicBezTo>
                    <a:cubicBezTo>
                      <a:pt x="0" y="99"/>
                      <a:pt x="7" y="118"/>
                      <a:pt x="19" y="133"/>
                    </a:cubicBezTo>
                    <a:cubicBezTo>
                      <a:pt x="18" y="68"/>
                      <a:pt x="52" y="54"/>
                      <a:pt x="8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a-DK"/>
              </a:p>
            </p:txBody>
          </p:sp>
        </p:grpSp>
      </p:grp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3406" y="2101809"/>
            <a:ext cx="4458495" cy="3600491"/>
          </a:xfrm>
        </p:spPr>
        <p:txBody>
          <a:bodyPr rtlCol="0"/>
          <a:lstStyle>
            <a:lvl1pPr marL="285750" indent="-285750">
              <a:buFontTx/>
              <a:buBlip>
                <a:blip r:embed="rId2"/>
              </a:buBlip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/>
              <a:t>Insert text here</a:t>
            </a:r>
            <a:endParaRPr lang="da-DK" dirty="0"/>
          </a:p>
        </p:txBody>
      </p:sp>
      <p:grpSp>
        <p:nvGrpSpPr>
          <p:cNvPr id="2" name="Gruppe 1"/>
          <p:cNvGrpSpPr/>
          <p:nvPr userDrawn="1"/>
        </p:nvGrpSpPr>
        <p:grpSpPr>
          <a:xfrm>
            <a:off x="-3502" y="657225"/>
            <a:ext cx="405154" cy="1182460"/>
            <a:chOff x="-3502" y="657225"/>
            <a:chExt cx="405154" cy="1182460"/>
          </a:xfrm>
          <a:solidFill>
            <a:schemeClr val="bg1"/>
          </a:solidFill>
        </p:grpSpPr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328321" y="1768187"/>
              <a:ext cx="73331" cy="71498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36657" y="1685690"/>
              <a:ext cx="164995" cy="153995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24827" y="1605026"/>
              <a:ext cx="276825" cy="234659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-3502" y="1526195"/>
              <a:ext cx="405154" cy="302490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-3502" y="1454698"/>
              <a:ext cx="405154" cy="287824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-3502" y="1379534"/>
              <a:ext cx="405154" cy="278657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-3502" y="1311703"/>
              <a:ext cx="405154" cy="263991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3" name="Freeform 60"/>
            <p:cNvSpPr>
              <a:spLocks/>
            </p:cNvSpPr>
            <p:nvPr userDrawn="1"/>
          </p:nvSpPr>
          <p:spPr bwMode="auto">
            <a:xfrm>
              <a:off x="-3502" y="1243872"/>
              <a:ext cx="405154" cy="252991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4" name="Freeform 61"/>
            <p:cNvSpPr>
              <a:spLocks/>
            </p:cNvSpPr>
            <p:nvPr userDrawn="1"/>
          </p:nvSpPr>
          <p:spPr bwMode="auto">
            <a:xfrm>
              <a:off x="-3502" y="1174207"/>
              <a:ext cx="405154" cy="245658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5" name="Freeform 62"/>
            <p:cNvSpPr>
              <a:spLocks/>
            </p:cNvSpPr>
            <p:nvPr userDrawn="1"/>
          </p:nvSpPr>
          <p:spPr bwMode="auto">
            <a:xfrm>
              <a:off x="-3502" y="1110043"/>
              <a:ext cx="405154" cy="230992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6" name="Freeform 63"/>
            <p:cNvSpPr>
              <a:spLocks/>
            </p:cNvSpPr>
            <p:nvPr userDrawn="1"/>
          </p:nvSpPr>
          <p:spPr bwMode="auto">
            <a:xfrm>
              <a:off x="-3502" y="1049545"/>
              <a:ext cx="405154" cy="219992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auto">
            <a:xfrm>
              <a:off x="-3502" y="989048"/>
              <a:ext cx="405154" cy="205326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auto">
            <a:xfrm>
              <a:off x="-3502" y="934049"/>
              <a:ext cx="405154" cy="188827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69" name="Freeform 66"/>
            <p:cNvSpPr>
              <a:spLocks/>
            </p:cNvSpPr>
            <p:nvPr userDrawn="1"/>
          </p:nvSpPr>
          <p:spPr bwMode="auto">
            <a:xfrm>
              <a:off x="-3502" y="873551"/>
              <a:ext cx="405154" cy="175994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0" name="Freeform 67"/>
            <p:cNvSpPr>
              <a:spLocks/>
            </p:cNvSpPr>
            <p:nvPr userDrawn="1"/>
          </p:nvSpPr>
          <p:spPr bwMode="auto">
            <a:xfrm>
              <a:off x="-3502" y="820387"/>
              <a:ext cx="405154" cy="161328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auto">
            <a:xfrm>
              <a:off x="-3502" y="767221"/>
              <a:ext cx="405154" cy="146662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auto">
            <a:xfrm>
              <a:off x="-3502" y="714057"/>
              <a:ext cx="405154" cy="131995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auto">
            <a:xfrm>
              <a:off x="-3502" y="660892"/>
              <a:ext cx="405154" cy="124662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auto">
            <a:xfrm>
              <a:off x="-3502" y="657225"/>
              <a:ext cx="328157" cy="64165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>
                <a:solidFill>
                  <a:schemeClr val="bg1"/>
                </a:solidFill>
              </a:endParaRPr>
            </a:p>
          </p:txBody>
        </p:sp>
      </p:grpSp>
      <p:sp>
        <p:nvSpPr>
          <p:cNvPr id="7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270500" y="0"/>
            <a:ext cx="6921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rmAutofit/>
          </a:bodyPr>
          <a:lstStyle>
            <a:lvl1pPr algn="ctr">
              <a:defRPr sz="1000" b="1" baseline="0"/>
            </a:lvl1pPr>
          </a:lstStyle>
          <a:p>
            <a:pPr rtl="0"/>
            <a:r>
              <a:rPr lang="en-GB"/>
              <a:t>Drag &amp;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458583"/>
            <a:ext cx="9753600" cy="138609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pPr rtl="0"/>
            <a:r>
              <a:rPr lang="en-GB"/>
              <a:t>YOUR TITLE HERE</a:t>
            </a:r>
            <a:endParaRPr lang="en-US" dirty="0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39887" y="593223"/>
            <a:ext cx="571468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 i="0">
                <a:solidFill>
                  <a:schemeClr val="tx1">
                    <a:alpha val="70000"/>
                  </a:schemeClr>
                </a:solidFill>
                <a:latin typeface="+mn-lt"/>
                <a:ea typeface="Montserrat Medium" charset="0"/>
                <a:cs typeface="Montserrat Medium" charset="0"/>
              </a:defRPr>
            </a:lvl1pPr>
          </a:lstStyle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89650" y="2032831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4" rtl="0"/>
            <a:r>
              <a:rPr lang="en-GB"/>
              <a:t>Fourth level</a:t>
            </a:r>
            <a:endParaRPr lang="en-US" dirty="0"/>
          </a:p>
        </p:txBody>
      </p:sp>
      <p:grpSp>
        <p:nvGrpSpPr>
          <p:cNvPr id="81" name="Gruppe 80"/>
          <p:cNvGrpSpPr/>
          <p:nvPr userDrawn="1"/>
        </p:nvGrpSpPr>
        <p:grpSpPr>
          <a:xfrm>
            <a:off x="-3502" y="657225"/>
            <a:ext cx="405154" cy="1182460"/>
            <a:chOff x="320675" y="2816225"/>
            <a:chExt cx="350838" cy="1023938"/>
          </a:xfrm>
          <a:solidFill>
            <a:schemeClr val="tx1"/>
          </a:solidFill>
        </p:grpSpPr>
        <p:sp>
          <p:nvSpPr>
            <p:cNvPr id="62" name="Freeform 53"/>
            <p:cNvSpPr>
              <a:spLocks/>
            </p:cNvSpPr>
            <p:nvPr userDrawn="1"/>
          </p:nvSpPr>
          <p:spPr bwMode="auto">
            <a:xfrm>
              <a:off x="608013" y="3778250"/>
              <a:ext cx="63500" cy="61913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4 h 19"/>
                <a:gd name="T4" fmla="*/ 3 w 19"/>
                <a:gd name="T5" fmla="*/ 19 h 19"/>
                <a:gd name="T6" fmla="*/ 0 w 19"/>
                <a:gd name="T7" fmla="*/ 19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4" y="9"/>
                    <a:pt x="8" y="14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3"/>
                    <a:pt x="13" y="7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3" name="Freeform 54"/>
            <p:cNvSpPr>
              <a:spLocks/>
            </p:cNvSpPr>
            <p:nvPr userDrawn="1"/>
          </p:nvSpPr>
          <p:spPr bwMode="auto">
            <a:xfrm>
              <a:off x="528638" y="3706813"/>
              <a:ext cx="142875" cy="133350"/>
            </a:xfrm>
            <a:custGeom>
              <a:avLst/>
              <a:gdLst>
                <a:gd name="T0" fmla="*/ 43 w 43"/>
                <a:gd name="T1" fmla="*/ 0 h 41"/>
                <a:gd name="T2" fmla="*/ 43 w 43"/>
                <a:gd name="T3" fmla="*/ 4 h 41"/>
                <a:gd name="T4" fmla="*/ 7 w 43"/>
                <a:gd name="T5" fmla="*/ 38 h 41"/>
                <a:gd name="T6" fmla="*/ 3 w 43"/>
                <a:gd name="T7" fmla="*/ 41 h 41"/>
                <a:gd name="T8" fmla="*/ 0 w 43"/>
                <a:gd name="T9" fmla="*/ 41 h 41"/>
                <a:gd name="T10" fmla="*/ 42 w 43"/>
                <a:gd name="T11" fmla="*/ 1 h 41"/>
                <a:gd name="T12" fmla="*/ 43 w 4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31" y="14"/>
                    <a:pt x="19" y="26"/>
                    <a:pt x="7" y="38"/>
                  </a:cubicBezTo>
                  <a:cubicBezTo>
                    <a:pt x="6" y="39"/>
                    <a:pt x="5" y="40"/>
                    <a:pt x="3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28"/>
                    <a:pt x="27" y="14"/>
                    <a:pt x="42" y="1"/>
                  </a:cubicBezTo>
                  <a:cubicBezTo>
                    <a:pt x="42" y="1"/>
                    <a:pt x="43" y="1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4" name="Freeform 55"/>
            <p:cNvSpPr>
              <a:spLocks/>
            </p:cNvSpPr>
            <p:nvPr userDrawn="1"/>
          </p:nvSpPr>
          <p:spPr bwMode="auto">
            <a:xfrm>
              <a:off x="431800" y="3636963"/>
              <a:ext cx="239713" cy="203200"/>
            </a:xfrm>
            <a:custGeom>
              <a:avLst/>
              <a:gdLst>
                <a:gd name="T0" fmla="*/ 72 w 72"/>
                <a:gd name="T1" fmla="*/ 0 h 62"/>
                <a:gd name="T2" fmla="*/ 72 w 72"/>
                <a:gd name="T3" fmla="*/ 3 h 62"/>
                <a:gd name="T4" fmla="*/ 35 w 72"/>
                <a:gd name="T5" fmla="*/ 37 h 62"/>
                <a:gd name="T6" fmla="*/ 4 w 72"/>
                <a:gd name="T7" fmla="*/ 62 h 62"/>
                <a:gd name="T8" fmla="*/ 0 w 72"/>
                <a:gd name="T9" fmla="*/ 62 h 62"/>
                <a:gd name="T10" fmla="*/ 7 w 72"/>
                <a:gd name="T11" fmla="*/ 58 h 62"/>
                <a:gd name="T12" fmla="*/ 70 w 72"/>
                <a:gd name="T13" fmla="*/ 2 h 62"/>
                <a:gd name="T14" fmla="*/ 72 w 72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2">
                  <a:moveTo>
                    <a:pt x="72" y="0"/>
                  </a:moveTo>
                  <a:cubicBezTo>
                    <a:pt x="72" y="3"/>
                    <a:pt x="72" y="3"/>
                    <a:pt x="72" y="3"/>
                  </a:cubicBezTo>
                  <a:cubicBezTo>
                    <a:pt x="59" y="14"/>
                    <a:pt x="47" y="25"/>
                    <a:pt x="35" y="37"/>
                  </a:cubicBezTo>
                  <a:cubicBezTo>
                    <a:pt x="26" y="46"/>
                    <a:pt x="15" y="55"/>
                    <a:pt x="4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1"/>
                    <a:pt x="5" y="59"/>
                    <a:pt x="7" y="58"/>
                  </a:cubicBezTo>
                  <a:cubicBezTo>
                    <a:pt x="30" y="41"/>
                    <a:pt x="48" y="20"/>
                    <a:pt x="70" y="2"/>
                  </a:cubicBezTo>
                  <a:cubicBezTo>
                    <a:pt x="70" y="1"/>
                    <a:pt x="71" y="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auto">
            <a:xfrm>
              <a:off x="320675" y="3568700"/>
              <a:ext cx="350838" cy="261938"/>
            </a:xfrm>
            <a:custGeom>
              <a:avLst/>
              <a:gdLst>
                <a:gd name="T0" fmla="*/ 105 w 105"/>
                <a:gd name="T1" fmla="*/ 0 h 80"/>
                <a:gd name="T2" fmla="*/ 105 w 105"/>
                <a:gd name="T3" fmla="*/ 3 h 80"/>
                <a:gd name="T4" fmla="*/ 67 w 105"/>
                <a:gd name="T5" fmla="*/ 37 h 80"/>
                <a:gd name="T6" fmla="*/ 0 w 105"/>
                <a:gd name="T7" fmla="*/ 80 h 80"/>
                <a:gd name="T8" fmla="*/ 0 w 105"/>
                <a:gd name="T9" fmla="*/ 77 h 80"/>
                <a:gd name="T10" fmla="*/ 39 w 105"/>
                <a:gd name="T11" fmla="*/ 57 h 80"/>
                <a:gd name="T12" fmla="*/ 102 w 105"/>
                <a:gd name="T13" fmla="*/ 3 h 80"/>
                <a:gd name="T14" fmla="*/ 105 w 105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0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4"/>
                    <a:pt x="80" y="25"/>
                    <a:pt x="67" y="37"/>
                  </a:cubicBezTo>
                  <a:cubicBezTo>
                    <a:pt x="48" y="55"/>
                    <a:pt x="25" y="70"/>
                    <a:pt x="0" y="8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4" y="72"/>
                    <a:pt x="27" y="65"/>
                    <a:pt x="39" y="57"/>
                  </a:cubicBezTo>
                  <a:cubicBezTo>
                    <a:pt x="62" y="41"/>
                    <a:pt x="81" y="21"/>
                    <a:pt x="102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auto">
            <a:xfrm>
              <a:off x="320675" y="3506788"/>
              <a:ext cx="350838" cy="249238"/>
            </a:xfrm>
            <a:custGeom>
              <a:avLst/>
              <a:gdLst>
                <a:gd name="T0" fmla="*/ 105 w 105"/>
                <a:gd name="T1" fmla="*/ 0 h 76"/>
                <a:gd name="T2" fmla="*/ 105 w 105"/>
                <a:gd name="T3" fmla="*/ 2 h 76"/>
                <a:gd name="T4" fmla="*/ 67 w 105"/>
                <a:gd name="T5" fmla="*/ 35 h 76"/>
                <a:gd name="T6" fmla="*/ 0 w 105"/>
                <a:gd name="T7" fmla="*/ 76 h 76"/>
                <a:gd name="T8" fmla="*/ 0 w 105"/>
                <a:gd name="T9" fmla="*/ 74 h 76"/>
                <a:gd name="T10" fmla="*/ 39 w 105"/>
                <a:gd name="T11" fmla="*/ 54 h 76"/>
                <a:gd name="T12" fmla="*/ 101 w 105"/>
                <a:gd name="T13" fmla="*/ 2 h 76"/>
                <a:gd name="T14" fmla="*/ 105 w 10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3"/>
                    <a:pt x="79" y="24"/>
                    <a:pt x="67" y="35"/>
                  </a:cubicBezTo>
                  <a:cubicBezTo>
                    <a:pt x="48" y="52"/>
                    <a:pt x="25" y="67"/>
                    <a:pt x="0" y="7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" y="69"/>
                    <a:pt x="27" y="62"/>
                    <a:pt x="39" y="54"/>
                  </a:cubicBezTo>
                  <a:cubicBezTo>
                    <a:pt x="62" y="39"/>
                    <a:pt x="80" y="19"/>
                    <a:pt x="101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auto">
            <a:xfrm>
              <a:off x="320675" y="3441700"/>
              <a:ext cx="350838" cy="241300"/>
            </a:xfrm>
            <a:custGeom>
              <a:avLst/>
              <a:gdLst>
                <a:gd name="T0" fmla="*/ 105 w 105"/>
                <a:gd name="T1" fmla="*/ 0 h 74"/>
                <a:gd name="T2" fmla="*/ 105 w 105"/>
                <a:gd name="T3" fmla="*/ 3 h 74"/>
                <a:gd name="T4" fmla="*/ 67 w 105"/>
                <a:gd name="T5" fmla="*/ 34 h 74"/>
                <a:gd name="T6" fmla="*/ 0 w 105"/>
                <a:gd name="T7" fmla="*/ 74 h 74"/>
                <a:gd name="T8" fmla="*/ 0 w 105"/>
                <a:gd name="T9" fmla="*/ 72 h 74"/>
                <a:gd name="T10" fmla="*/ 39 w 105"/>
                <a:gd name="T11" fmla="*/ 52 h 74"/>
                <a:gd name="T12" fmla="*/ 101 w 105"/>
                <a:gd name="T13" fmla="*/ 3 h 74"/>
                <a:gd name="T14" fmla="*/ 105 w 10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2" y="13"/>
                    <a:pt x="79" y="24"/>
                    <a:pt x="67" y="34"/>
                  </a:cubicBezTo>
                  <a:cubicBezTo>
                    <a:pt x="47" y="51"/>
                    <a:pt x="25" y="65"/>
                    <a:pt x="0" y="7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4" y="67"/>
                    <a:pt x="27" y="60"/>
                    <a:pt x="39" y="52"/>
                  </a:cubicBezTo>
                  <a:cubicBezTo>
                    <a:pt x="62" y="38"/>
                    <a:pt x="80" y="19"/>
                    <a:pt x="101" y="3"/>
                  </a:cubicBezTo>
                  <a:cubicBezTo>
                    <a:pt x="103" y="2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auto">
            <a:xfrm>
              <a:off x="320675" y="3382963"/>
              <a:ext cx="350838" cy="228600"/>
            </a:xfrm>
            <a:custGeom>
              <a:avLst/>
              <a:gdLst>
                <a:gd name="T0" fmla="*/ 105 w 105"/>
                <a:gd name="T1" fmla="*/ 0 h 70"/>
                <a:gd name="T2" fmla="*/ 105 w 105"/>
                <a:gd name="T3" fmla="*/ 2 h 70"/>
                <a:gd name="T4" fmla="*/ 67 w 105"/>
                <a:gd name="T5" fmla="*/ 32 h 70"/>
                <a:gd name="T6" fmla="*/ 0 w 105"/>
                <a:gd name="T7" fmla="*/ 70 h 70"/>
                <a:gd name="T8" fmla="*/ 0 w 105"/>
                <a:gd name="T9" fmla="*/ 68 h 70"/>
                <a:gd name="T10" fmla="*/ 40 w 105"/>
                <a:gd name="T11" fmla="*/ 50 h 70"/>
                <a:gd name="T12" fmla="*/ 102 w 105"/>
                <a:gd name="T13" fmla="*/ 2 h 70"/>
                <a:gd name="T14" fmla="*/ 105 w 10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2"/>
                    <a:pt x="80" y="22"/>
                    <a:pt x="67" y="32"/>
                  </a:cubicBezTo>
                  <a:cubicBezTo>
                    <a:pt x="48" y="49"/>
                    <a:pt x="25" y="62"/>
                    <a:pt x="0" y="7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4" y="63"/>
                    <a:pt x="27" y="57"/>
                    <a:pt x="40" y="50"/>
                  </a:cubicBezTo>
                  <a:cubicBezTo>
                    <a:pt x="62" y="36"/>
                    <a:pt x="81" y="18"/>
                    <a:pt x="102" y="2"/>
                  </a:cubicBezTo>
                  <a:cubicBezTo>
                    <a:pt x="103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auto">
            <a:xfrm>
              <a:off x="320675" y="3324225"/>
              <a:ext cx="350838" cy="219075"/>
            </a:xfrm>
            <a:custGeom>
              <a:avLst/>
              <a:gdLst>
                <a:gd name="T0" fmla="*/ 105 w 105"/>
                <a:gd name="T1" fmla="*/ 0 h 67"/>
                <a:gd name="T2" fmla="*/ 105 w 105"/>
                <a:gd name="T3" fmla="*/ 2 h 67"/>
                <a:gd name="T4" fmla="*/ 68 w 105"/>
                <a:gd name="T5" fmla="*/ 31 h 67"/>
                <a:gd name="T6" fmla="*/ 0 w 105"/>
                <a:gd name="T7" fmla="*/ 67 h 67"/>
                <a:gd name="T8" fmla="*/ 0 w 105"/>
                <a:gd name="T9" fmla="*/ 65 h 67"/>
                <a:gd name="T10" fmla="*/ 41 w 105"/>
                <a:gd name="T11" fmla="*/ 47 h 67"/>
                <a:gd name="T12" fmla="*/ 102 w 105"/>
                <a:gd name="T13" fmla="*/ 2 h 67"/>
                <a:gd name="T14" fmla="*/ 105 w 105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7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2" y="11"/>
                    <a:pt x="80" y="21"/>
                    <a:pt x="68" y="31"/>
                  </a:cubicBezTo>
                  <a:cubicBezTo>
                    <a:pt x="48" y="47"/>
                    <a:pt x="25" y="60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4" y="61"/>
                    <a:pt x="28" y="55"/>
                    <a:pt x="41" y="47"/>
                  </a:cubicBezTo>
                  <a:cubicBezTo>
                    <a:pt x="63" y="34"/>
                    <a:pt x="81" y="17"/>
                    <a:pt x="102" y="2"/>
                  </a:cubicBezTo>
                  <a:cubicBezTo>
                    <a:pt x="103" y="1"/>
                    <a:pt x="104" y="0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auto">
            <a:xfrm>
              <a:off x="320675" y="3263900"/>
              <a:ext cx="350838" cy="212725"/>
            </a:xfrm>
            <a:custGeom>
              <a:avLst/>
              <a:gdLst>
                <a:gd name="T0" fmla="*/ 105 w 105"/>
                <a:gd name="T1" fmla="*/ 0 h 65"/>
                <a:gd name="T2" fmla="*/ 105 w 105"/>
                <a:gd name="T3" fmla="*/ 3 h 65"/>
                <a:gd name="T4" fmla="*/ 69 w 105"/>
                <a:gd name="T5" fmla="*/ 29 h 65"/>
                <a:gd name="T6" fmla="*/ 0 w 105"/>
                <a:gd name="T7" fmla="*/ 65 h 65"/>
                <a:gd name="T8" fmla="*/ 0 w 105"/>
                <a:gd name="T9" fmla="*/ 62 h 65"/>
                <a:gd name="T10" fmla="*/ 42 w 105"/>
                <a:gd name="T11" fmla="*/ 45 h 65"/>
                <a:gd name="T12" fmla="*/ 103 w 105"/>
                <a:gd name="T13" fmla="*/ 2 h 65"/>
                <a:gd name="T14" fmla="*/ 105 w 10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5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1" y="20"/>
                    <a:pt x="69" y="29"/>
                  </a:cubicBezTo>
                  <a:cubicBezTo>
                    <a:pt x="49" y="45"/>
                    <a:pt x="25" y="58"/>
                    <a:pt x="0" y="6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5" y="58"/>
                    <a:pt x="29" y="53"/>
                    <a:pt x="42" y="45"/>
                  </a:cubicBezTo>
                  <a:cubicBezTo>
                    <a:pt x="64" y="33"/>
                    <a:pt x="82" y="16"/>
                    <a:pt x="103" y="2"/>
                  </a:cubicBezTo>
                  <a:cubicBezTo>
                    <a:pt x="104" y="1"/>
                    <a:pt x="104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1" name="Freeform 62"/>
            <p:cNvSpPr>
              <a:spLocks/>
            </p:cNvSpPr>
            <p:nvPr userDrawn="1"/>
          </p:nvSpPr>
          <p:spPr bwMode="auto">
            <a:xfrm>
              <a:off x="320675" y="3208338"/>
              <a:ext cx="350838" cy="200025"/>
            </a:xfrm>
            <a:custGeom>
              <a:avLst/>
              <a:gdLst>
                <a:gd name="T0" fmla="*/ 105 w 105"/>
                <a:gd name="T1" fmla="*/ 0 h 61"/>
                <a:gd name="T2" fmla="*/ 105 w 105"/>
                <a:gd name="T3" fmla="*/ 3 h 61"/>
                <a:gd name="T4" fmla="*/ 71 w 105"/>
                <a:gd name="T5" fmla="*/ 27 h 61"/>
                <a:gd name="T6" fmla="*/ 0 w 105"/>
                <a:gd name="T7" fmla="*/ 61 h 61"/>
                <a:gd name="T8" fmla="*/ 0 w 105"/>
                <a:gd name="T9" fmla="*/ 59 h 61"/>
                <a:gd name="T10" fmla="*/ 44 w 105"/>
                <a:gd name="T11" fmla="*/ 42 h 61"/>
                <a:gd name="T12" fmla="*/ 104 w 105"/>
                <a:gd name="T13" fmla="*/ 1 h 61"/>
                <a:gd name="T14" fmla="*/ 105 w 10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61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3" y="11"/>
                    <a:pt x="82" y="19"/>
                    <a:pt x="71" y="27"/>
                  </a:cubicBezTo>
                  <a:cubicBezTo>
                    <a:pt x="50" y="43"/>
                    <a:pt x="25" y="55"/>
                    <a:pt x="0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5" y="55"/>
                    <a:pt x="30" y="50"/>
                    <a:pt x="44" y="42"/>
                  </a:cubicBezTo>
                  <a:cubicBezTo>
                    <a:pt x="65" y="31"/>
                    <a:pt x="84" y="15"/>
                    <a:pt x="104" y="1"/>
                  </a:cubicBezTo>
                  <a:cubicBezTo>
                    <a:pt x="104" y="1"/>
                    <a:pt x="105" y="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2" name="Freeform 63"/>
            <p:cNvSpPr>
              <a:spLocks/>
            </p:cNvSpPr>
            <p:nvPr userDrawn="1"/>
          </p:nvSpPr>
          <p:spPr bwMode="auto">
            <a:xfrm>
              <a:off x="320675" y="3155950"/>
              <a:ext cx="350838" cy="190500"/>
            </a:xfrm>
            <a:custGeom>
              <a:avLst/>
              <a:gdLst>
                <a:gd name="T0" fmla="*/ 105 w 105"/>
                <a:gd name="T1" fmla="*/ 0 h 58"/>
                <a:gd name="T2" fmla="*/ 105 w 105"/>
                <a:gd name="T3" fmla="*/ 2 h 58"/>
                <a:gd name="T4" fmla="*/ 72 w 105"/>
                <a:gd name="T5" fmla="*/ 25 h 58"/>
                <a:gd name="T6" fmla="*/ 0 w 105"/>
                <a:gd name="T7" fmla="*/ 58 h 58"/>
                <a:gd name="T8" fmla="*/ 0 w 105"/>
                <a:gd name="T9" fmla="*/ 55 h 58"/>
                <a:gd name="T10" fmla="*/ 46 w 105"/>
                <a:gd name="T11" fmla="*/ 39 h 58"/>
                <a:gd name="T12" fmla="*/ 105 w 10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8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4" y="10"/>
                    <a:pt x="83" y="17"/>
                    <a:pt x="72" y="25"/>
                  </a:cubicBezTo>
                  <a:cubicBezTo>
                    <a:pt x="51" y="41"/>
                    <a:pt x="26" y="52"/>
                    <a:pt x="0" y="5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52"/>
                    <a:pt x="31" y="47"/>
                    <a:pt x="46" y="39"/>
                  </a:cubicBezTo>
                  <a:cubicBezTo>
                    <a:pt x="67" y="28"/>
                    <a:pt x="85" y="13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auto">
            <a:xfrm>
              <a:off x="320675" y="3103563"/>
              <a:ext cx="350838" cy="177800"/>
            </a:xfrm>
            <a:custGeom>
              <a:avLst/>
              <a:gdLst>
                <a:gd name="T0" fmla="*/ 105 w 105"/>
                <a:gd name="T1" fmla="*/ 0 h 54"/>
                <a:gd name="T2" fmla="*/ 105 w 105"/>
                <a:gd name="T3" fmla="*/ 2 h 54"/>
                <a:gd name="T4" fmla="*/ 74 w 105"/>
                <a:gd name="T5" fmla="*/ 23 h 54"/>
                <a:gd name="T6" fmla="*/ 0 w 105"/>
                <a:gd name="T7" fmla="*/ 54 h 54"/>
                <a:gd name="T8" fmla="*/ 0 w 105"/>
                <a:gd name="T9" fmla="*/ 52 h 54"/>
                <a:gd name="T10" fmla="*/ 48 w 105"/>
                <a:gd name="T11" fmla="*/ 36 h 54"/>
                <a:gd name="T12" fmla="*/ 105 w 105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4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9"/>
                    <a:pt x="84" y="16"/>
                    <a:pt x="74" y="23"/>
                  </a:cubicBezTo>
                  <a:cubicBezTo>
                    <a:pt x="52" y="38"/>
                    <a:pt x="27" y="49"/>
                    <a:pt x="0" y="5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7" y="49"/>
                    <a:pt x="33" y="44"/>
                    <a:pt x="48" y="36"/>
                  </a:cubicBezTo>
                  <a:cubicBezTo>
                    <a:pt x="68" y="26"/>
                    <a:pt x="86" y="12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auto">
            <a:xfrm>
              <a:off x="320675" y="3055938"/>
              <a:ext cx="350838" cy="163513"/>
            </a:xfrm>
            <a:custGeom>
              <a:avLst/>
              <a:gdLst>
                <a:gd name="T0" fmla="*/ 105 w 105"/>
                <a:gd name="T1" fmla="*/ 0 h 50"/>
                <a:gd name="T2" fmla="*/ 105 w 105"/>
                <a:gd name="T3" fmla="*/ 2 h 50"/>
                <a:gd name="T4" fmla="*/ 76 w 105"/>
                <a:gd name="T5" fmla="*/ 20 h 50"/>
                <a:gd name="T6" fmla="*/ 0 w 105"/>
                <a:gd name="T7" fmla="*/ 50 h 50"/>
                <a:gd name="T8" fmla="*/ 0 w 105"/>
                <a:gd name="T9" fmla="*/ 48 h 50"/>
                <a:gd name="T10" fmla="*/ 51 w 105"/>
                <a:gd name="T11" fmla="*/ 33 h 50"/>
                <a:gd name="T12" fmla="*/ 105 w 10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50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5" y="8"/>
                    <a:pt x="86" y="14"/>
                    <a:pt x="76" y="20"/>
                  </a:cubicBezTo>
                  <a:cubicBezTo>
                    <a:pt x="54" y="36"/>
                    <a:pt x="27" y="46"/>
                    <a:pt x="0" y="5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7" y="45"/>
                    <a:pt x="35" y="41"/>
                    <a:pt x="51" y="33"/>
                  </a:cubicBezTo>
                  <a:cubicBezTo>
                    <a:pt x="70" y="24"/>
                    <a:pt x="87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5" name="Freeform 66"/>
            <p:cNvSpPr>
              <a:spLocks/>
            </p:cNvSpPr>
            <p:nvPr userDrawn="1"/>
          </p:nvSpPr>
          <p:spPr bwMode="auto">
            <a:xfrm>
              <a:off x="320675" y="3003550"/>
              <a:ext cx="350838" cy="152400"/>
            </a:xfrm>
            <a:custGeom>
              <a:avLst/>
              <a:gdLst>
                <a:gd name="T0" fmla="*/ 105 w 105"/>
                <a:gd name="T1" fmla="*/ 0 h 47"/>
                <a:gd name="T2" fmla="*/ 105 w 105"/>
                <a:gd name="T3" fmla="*/ 3 h 47"/>
                <a:gd name="T4" fmla="*/ 79 w 105"/>
                <a:gd name="T5" fmla="*/ 19 h 47"/>
                <a:gd name="T6" fmla="*/ 0 w 105"/>
                <a:gd name="T7" fmla="*/ 47 h 47"/>
                <a:gd name="T8" fmla="*/ 0 w 105"/>
                <a:gd name="T9" fmla="*/ 45 h 47"/>
                <a:gd name="T10" fmla="*/ 53 w 105"/>
                <a:gd name="T11" fmla="*/ 31 h 47"/>
                <a:gd name="T12" fmla="*/ 105 w 105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7">
                  <a:moveTo>
                    <a:pt x="105" y="0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96" y="8"/>
                    <a:pt x="88" y="13"/>
                    <a:pt x="79" y="19"/>
                  </a:cubicBezTo>
                  <a:cubicBezTo>
                    <a:pt x="55" y="34"/>
                    <a:pt x="28" y="44"/>
                    <a:pt x="0" y="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43"/>
                    <a:pt x="36" y="39"/>
                    <a:pt x="53" y="31"/>
                  </a:cubicBezTo>
                  <a:cubicBezTo>
                    <a:pt x="72" y="23"/>
                    <a:pt x="88" y="11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6" name="Freeform 67"/>
            <p:cNvSpPr>
              <a:spLocks/>
            </p:cNvSpPr>
            <p:nvPr userDrawn="1"/>
          </p:nvSpPr>
          <p:spPr bwMode="auto">
            <a:xfrm>
              <a:off x="320675" y="2957513"/>
              <a:ext cx="350838" cy="139700"/>
            </a:xfrm>
            <a:custGeom>
              <a:avLst/>
              <a:gdLst>
                <a:gd name="T0" fmla="*/ 105 w 105"/>
                <a:gd name="T1" fmla="*/ 0 h 43"/>
                <a:gd name="T2" fmla="*/ 105 w 105"/>
                <a:gd name="T3" fmla="*/ 2 h 43"/>
                <a:gd name="T4" fmla="*/ 82 w 105"/>
                <a:gd name="T5" fmla="*/ 16 h 43"/>
                <a:gd name="T6" fmla="*/ 0 w 105"/>
                <a:gd name="T7" fmla="*/ 43 h 43"/>
                <a:gd name="T8" fmla="*/ 0 w 105"/>
                <a:gd name="T9" fmla="*/ 40 h 43"/>
                <a:gd name="T10" fmla="*/ 56 w 105"/>
                <a:gd name="T11" fmla="*/ 27 h 43"/>
                <a:gd name="T12" fmla="*/ 105 w 10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7" y="6"/>
                    <a:pt x="89" y="11"/>
                    <a:pt x="82" y="16"/>
                  </a:cubicBezTo>
                  <a:cubicBezTo>
                    <a:pt x="57" y="31"/>
                    <a:pt x="29" y="41"/>
                    <a:pt x="0" y="4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9" y="39"/>
                    <a:pt x="38" y="35"/>
                    <a:pt x="56" y="27"/>
                  </a:cubicBezTo>
                  <a:cubicBezTo>
                    <a:pt x="74" y="20"/>
                    <a:pt x="89" y="9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auto">
            <a:xfrm>
              <a:off x="320675" y="2911475"/>
              <a:ext cx="350838" cy="127000"/>
            </a:xfrm>
            <a:custGeom>
              <a:avLst/>
              <a:gdLst>
                <a:gd name="T0" fmla="*/ 105 w 105"/>
                <a:gd name="T1" fmla="*/ 0 h 39"/>
                <a:gd name="T2" fmla="*/ 105 w 105"/>
                <a:gd name="T3" fmla="*/ 2 h 39"/>
                <a:gd name="T4" fmla="*/ 85 w 105"/>
                <a:gd name="T5" fmla="*/ 13 h 39"/>
                <a:gd name="T6" fmla="*/ 0 w 105"/>
                <a:gd name="T7" fmla="*/ 39 h 39"/>
                <a:gd name="T8" fmla="*/ 0 w 105"/>
                <a:gd name="T9" fmla="*/ 36 h 39"/>
                <a:gd name="T10" fmla="*/ 60 w 105"/>
                <a:gd name="T11" fmla="*/ 24 h 39"/>
                <a:gd name="T12" fmla="*/ 105 w 10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9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8" y="5"/>
                    <a:pt x="91" y="9"/>
                    <a:pt x="85" y="13"/>
                  </a:cubicBezTo>
                  <a:cubicBezTo>
                    <a:pt x="59" y="29"/>
                    <a:pt x="30" y="38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6"/>
                    <a:pt x="41" y="32"/>
                    <a:pt x="60" y="24"/>
                  </a:cubicBezTo>
                  <a:cubicBezTo>
                    <a:pt x="76" y="17"/>
                    <a:pt x="90" y="8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auto">
            <a:xfrm>
              <a:off x="320675" y="2865438"/>
              <a:ext cx="350838" cy="114300"/>
            </a:xfrm>
            <a:custGeom>
              <a:avLst/>
              <a:gdLst>
                <a:gd name="T0" fmla="*/ 105 w 105"/>
                <a:gd name="T1" fmla="*/ 0 h 35"/>
                <a:gd name="T2" fmla="*/ 105 w 105"/>
                <a:gd name="T3" fmla="*/ 2 h 35"/>
                <a:gd name="T4" fmla="*/ 88 w 105"/>
                <a:gd name="T5" fmla="*/ 11 h 35"/>
                <a:gd name="T6" fmla="*/ 0 w 105"/>
                <a:gd name="T7" fmla="*/ 34 h 35"/>
                <a:gd name="T8" fmla="*/ 0 w 105"/>
                <a:gd name="T9" fmla="*/ 32 h 35"/>
                <a:gd name="T10" fmla="*/ 63 w 105"/>
                <a:gd name="T11" fmla="*/ 21 h 35"/>
                <a:gd name="T12" fmla="*/ 105 w 10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35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99" y="5"/>
                    <a:pt x="93" y="8"/>
                    <a:pt x="88" y="11"/>
                  </a:cubicBezTo>
                  <a:cubicBezTo>
                    <a:pt x="61" y="27"/>
                    <a:pt x="31" y="35"/>
                    <a:pt x="0" y="3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1" y="33"/>
                    <a:pt x="43" y="29"/>
                    <a:pt x="63" y="21"/>
                  </a:cubicBezTo>
                  <a:cubicBezTo>
                    <a:pt x="78" y="16"/>
                    <a:pt x="91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auto">
            <a:xfrm>
              <a:off x="320675" y="2819400"/>
              <a:ext cx="350838" cy="107950"/>
            </a:xfrm>
            <a:custGeom>
              <a:avLst/>
              <a:gdLst>
                <a:gd name="T0" fmla="*/ 105 w 105"/>
                <a:gd name="T1" fmla="*/ 0 h 33"/>
                <a:gd name="T2" fmla="*/ 105 w 105"/>
                <a:gd name="T3" fmla="*/ 2 h 33"/>
                <a:gd name="T4" fmla="*/ 91 w 105"/>
                <a:gd name="T5" fmla="*/ 10 h 33"/>
                <a:gd name="T6" fmla="*/ 0 w 105"/>
                <a:gd name="T7" fmla="*/ 30 h 33"/>
                <a:gd name="T8" fmla="*/ 0 w 105"/>
                <a:gd name="T9" fmla="*/ 28 h 33"/>
                <a:gd name="T10" fmla="*/ 3 w 105"/>
                <a:gd name="T11" fmla="*/ 28 h 33"/>
                <a:gd name="T12" fmla="*/ 67 w 105"/>
                <a:gd name="T13" fmla="*/ 19 h 33"/>
                <a:gd name="T14" fmla="*/ 105 w 105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3">
                  <a:moveTo>
                    <a:pt x="105" y="0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4"/>
                    <a:pt x="96" y="7"/>
                    <a:pt x="91" y="10"/>
                  </a:cubicBezTo>
                  <a:cubicBezTo>
                    <a:pt x="64" y="25"/>
                    <a:pt x="31" y="33"/>
                    <a:pt x="0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2" y="28"/>
                    <a:pt x="3" y="28"/>
                  </a:cubicBezTo>
                  <a:cubicBezTo>
                    <a:pt x="25" y="29"/>
                    <a:pt x="47" y="27"/>
                    <a:pt x="67" y="19"/>
                  </a:cubicBezTo>
                  <a:cubicBezTo>
                    <a:pt x="80" y="14"/>
                    <a:pt x="93" y="7"/>
                    <a:pt x="10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auto">
            <a:xfrm>
              <a:off x="320675" y="2816225"/>
              <a:ext cx="284163" cy="55563"/>
            </a:xfrm>
            <a:custGeom>
              <a:avLst/>
              <a:gdLst>
                <a:gd name="T0" fmla="*/ 85 w 85"/>
                <a:gd name="T1" fmla="*/ 0 h 17"/>
                <a:gd name="T2" fmla="*/ 0 w 85"/>
                <a:gd name="T3" fmla="*/ 14 h 17"/>
                <a:gd name="T4" fmla="*/ 0 w 85"/>
                <a:gd name="T5" fmla="*/ 11 h 17"/>
                <a:gd name="T6" fmla="*/ 8 w 85"/>
                <a:gd name="T7" fmla="*/ 12 h 17"/>
                <a:gd name="T8" fmla="*/ 71 w 85"/>
                <a:gd name="T9" fmla="*/ 4 h 17"/>
                <a:gd name="T10" fmla="*/ 80 w 85"/>
                <a:gd name="T11" fmla="*/ 0 h 17"/>
                <a:gd name="T12" fmla="*/ 85 w 8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7">
                  <a:moveTo>
                    <a:pt x="85" y="0"/>
                  </a:moveTo>
                  <a:cubicBezTo>
                    <a:pt x="58" y="12"/>
                    <a:pt x="29" y="17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2"/>
                    <a:pt x="5" y="12"/>
                    <a:pt x="8" y="12"/>
                  </a:cubicBezTo>
                  <a:cubicBezTo>
                    <a:pt x="29" y="13"/>
                    <a:pt x="51" y="11"/>
                    <a:pt x="71" y="4"/>
                  </a:cubicBezTo>
                  <a:cubicBezTo>
                    <a:pt x="74" y="3"/>
                    <a:pt x="77" y="1"/>
                    <a:pt x="80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a-DK"/>
            </a:p>
          </p:txBody>
        </p:sp>
      </p:grpSp>
      <p:grpSp>
        <p:nvGrpSpPr>
          <p:cNvPr id="59" name="Group 4"/>
          <p:cNvGrpSpPr>
            <a:grpSpLocks noChangeAspect="1"/>
          </p:cNvGrpSpPr>
          <p:nvPr userDrawn="1"/>
        </p:nvGrpSpPr>
        <p:grpSpPr bwMode="auto">
          <a:xfrm>
            <a:off x="5492750" y="5903913"/>
            <a:ext cx="1236663" cy="815975"/>
            <a:chOff x="3460" y="3719"/>
            <a:chExt cx="779" cy="514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460" y="3719"/>
              <a:ext cx="779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1" name="Freeform 5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6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7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8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9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10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1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2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3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4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5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6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7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8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9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20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1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2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3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24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25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26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27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28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29"/>
            <p:cNvSpPr>
              <a:spLocks noEditPoints="1"/>
            </p:cNvSpPr>
            <p:nvPr userDrawn="1"/>
          </p:nvSpPr>
          <p:spPr bwMode="auto">
            <a:xfrm>
              <a:off x="3458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9 w 22"/>
                <a:gd name="T3" fmla="*/ 0 h 23"/>
                <a:gd name="T4" fmla="*/ 14 w 22"/>
                <a:gd name="T5" fmla="*/ 0 h 23"/>
                <a:gd name="T6" fmla="*/ 15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7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4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4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4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30"/>
            <p:cNvSpPr>
              <a:spLocks noEditPoints="1"/>
            </p:cNvSpPr>
            <p:nvPr userDrawn="1"/>
          </p:nvSpPr>
          <p:spPr bwMode="auto">
            <a:xfrm>
              <a:off x="3509" y="4111"/>
              <a:ext cx="38" cy="40"/>
            </a:xfrm>
            <a:custGeom>
              <a:avLst/>
              <a:gdLst>
                <a:gd name="T0" fmla="*/ 8 w 22"/>
                <a:gd name="T1" fmla="*/ 0 h 23"/>
                <a:gd name="T2" fmla="*/ 8 w 22"/>
                <a:gd name="T3" fmla="*/ 0 h 23"/>
                <a:gd name="T4" fmla="*/ 14 w 22"/>
                <a:gd name="T5" fmla="*/ 0 h 23"/>
                <a:gd name="T6" fmla="*/ 14 w 22"/>
                <a:gd name="T7" fmla="*/ 0 h 23"/>
                <a:gd name="T8" fmla="*/ 22 w 22"/>
                <a:gd name="T9" fmla="*/ 23 h 23"/>
                <a:gd name="T10" fmla="*/ 22 w 22"/>
                <a:gd name="T11" fmla="*/ 23 h 23"/>
                <a:gd name="T12" fmla="*/ 16 w 22"/>
                <a:gd name="T13" fmla="*/ 23 h 23"/>
                <a:gd name="T14" fmla="*/ 16 w 22"/>
                <a:gd name="T15" fmla="*/ 23 h 23"/>
                <a:gd name="T16" fmla="*/ 15 w 22"/>
                <a:gd name="T17" fmla="*/ 19 h 23"/>
                <a:gd name="T18" fmla="*/ 7 w 22"/>
                <a:gd name="T19" fmla="*/ 19 h 23"/>
                <a:gd name="T20" fmla="*/ 6 w 22"/>
                <a:gd name="T21" fmla="*/ 23 h 23"/>
                <a:gd name="T22" fmla="*/ 6 w 22"/>
                <a:gd name="T23" fmla="*/ 23 h 23"/>
                <a:gd name="T24" fmla="*/ 0 w 22"/>
                <a:gd name="T25" fmla="*/ 23 h 23"/>
                <a:gd name="T26" fmla="*/ 0 w 22"/>
                <a:gd name="T27" fmla="*/ 23 h 23"/>
                <a:gd name="T28" fmla="*/ 8 w 22"/>
                <a:gd name="T29" fmla="*/ 0 h 23"/>
                <a:gd name="T30" fmla="*/ 13 w 22"/>
                <a:gd name="T31" fmla="*/ 14 h 23"/>
                <a:gd name="T32" fmla="*/ 11 w 22"/>
                <a:gd name="T33" fmla="*/ 7 h 23"/>
                <a:gd name="T34" fmla="*/ 11 w 22"/>
                <a:gd name="T35" fmla="*/ 7 h 23"/>
                <a:gd name="T36" fmla="*/ 9 w 22"/>
                <a:gd name="T37" fmla="*/ 14 h 23"/>
                <a:gd name="T38" fmla="*/ 13 w 22"/>
                <a:gd name="T3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4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31"/>
            <p:cNvSpPr>
              <a:spLocks/>
            </p:cNvSpPr>
            <p:nvPr userDrawn="1"/>
          </p:nvSpPr>
          <p:spPr bwMode="auto">
            <a:xfrm>
              <a:off x="3562" y="4111"/>
              <a:ext cx="28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6 w 16"/>
                <a:gd name="T5" fmla="*/ 0 h 23"/>
                <a:gd name="T6" fmla="*/ 6 w 16"/>
                <a:gd name="T7" fmla="*/ 0 h 23"/>
                <a:gd name="T8" fmla="*/ 6 w 16"/>
                <a:gd name="T9" fmla="*/ 18 h 23"/>
                <a:gd name="T10" fmla="*/ 6 w 16"/>
                <a:gd name="T11" fmla="*/ 18 h 23"/>
                <a:gd name="T12" fmla="*/ 16 w 16"/>
                <a:gd name="T13" fmla="*/ 18 h 23"/>
                <a:gd name="T14" fmla="*/ 16 w 16"/>
                <a:gd name="T15" fmla="*/ 18 h 23"/>
                <a:gd name="T16" fmla="*/ 16 w 16"/>
                <a:gd name="T17" fmla="*/ 23 h 23"/>
                <a:gd name="T18" fmla="*/ 16 w 16"/>
                <a:gd name="T19" fmla="*/ 23 h 23"/>
                <a:gd name="T20" fmla="*/ 0 w 16"/>
                <a:gd name="T21" fmla="*/ 23 h 23"/>
                <a:gd name="T22" fmla="*/ 0 w 16"/>
                <a:gd name="T23" fmla="*/ 23 h 23"/>
                <a:gd name="T24" fmla="*/ 0 w 16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32"/>
            <p:cNvSpPr>
              <a:spLocks noEditPoints="1"/>
            </p:cNvSpPr>
            <p:nvPr userDrawn="1"/>
          </p:nvSpPr>
          <p:spPr bwMode="auto">
            <a:xfrm>
              <a:off x="3607" y="4111"/>
              <a:ext cx="29" cy="40"/>
            </a:xfrm>
            <a:custGeom>
              <a:avLst/>
              <a:gdLst>
                <a:gd name="T0" fmla="*/ 0 w 17"/>
                <a:gd name="T1" fmla="*/ 0 h 23"/>
                <a:gd name="T2" fmla="*/ 0 w 17"/>
                <a:gd name="T3" fmla="*/ 0 h 23"/>
                <a:gd name="T4" fmla="*/ 10 w 17"/>
                <a:gd name="T5" fmla="*/ 0 h 23"/>
                <a:gd name="T6" fmla="*/ 17 w 17"/>
                <a:gd name="T7" fmla="*/ 6 h 23"/>
                <a:gd name="T8" fmla="*/ 14 w 17"/>
                <a:gd name="T9" fmla="*/ 11 h 23"/>
                <a:gd name="T10" fmla="*/ 14 w 17"/>
                <a:gd name="T11" fmla="*/ 11 h 23"/>
                <a:gd name="T12" fmla="*/ 17 w 17"/>
                <a:gd name="T13" fmla="*/ 17 h 23"/>
                <a:gd name="T14" fmla="*/ 9 w 17"/>
                <a:gd name="T15" fmla="*/ 23 h 23"/>
                <a:gd name="T16" fmla="*/ 0 w 17"/>
                <a:gd name="T17" fmla="*/ 23 h 23"/>
                <a:gd name="T18" fmla="*/ 0 w 17"/>
                <a:gd name="T19" fmla="*/ 23 h 23"/>
                <a:gd name="T20" fmla="*/ 0 w 17"/>
                <a:gd name="T21" fmla="*/ 0 h 23"/>
                <a:gd name="T22" fmla="*/ 8 w 17"/>
                <a:gd name="T23" fmla="*/ 9 h 23"/>
                <a:gd name="T24" fmla="*/ 11 w 17"/>
                <a:gd name="T25" fmla="*/ 7 h 23"/>
                <a:gd name="T26" fmla="*/ 8 w 17"/>
                <a:gd name="T27" fmla="*/ 5 h 23"/>
                <a:gd name="T28" fmla="*/ 6 w 17"/>
                <a:gd name="T29" fmla="*/ 5 h 23"/>
                <a:gd name="T30" fmla="*/ 6 w 17"/>
                <a:gd name="T31" fmla="*/ 5 h 23"/>
                <a:gd name="T32" fmla="*/ 6 w 17"/>
                <a:gd name="T33" fmla="*/ 9 h 23"/>
                <a:gd name="T34" fmla="*/ 6 w 17"/>
                <a:gd name="T35" fmla="*/ 9 h 23"/>
                <a:gd name="T36" fmla="*/ 8 w 17"/>
                <a:gd name="T37" fmla="*/ 9 h 23"/>
                <a:gd name="T38" fmla="*/ 6 w 17"/>
                <a:gd name="T39" fmla="*/ 19 h 23"/>
                <a:gd name="T40" fmla="*/ 9 w 17"/>
                <a:gd name="T41" fmla="*/ 19 h 23"/>
                <a:gd name="T42" fmla="*/ 11 w 17"/>
                <a:gd name="T43" fmla="*/ 16 h 23"/>
                <a:gd name="T44" fmla="*/ 9 w 17"/>
                <a:gd name="T45" fmla="*/ 14 h 23"/>
                <a:gd name="T46" fmla="*/ 6 w 17"/>
                <a:gd name="T47" fmla="*/ 14 h 23"/>
                <a:gd name="T48" fmla="*/ 6 w 17"/>
                <a:gd name="T49" fmla="*/ 14 h 23"/>
                <a:gd name="T50" fmla="*/ 6 w 17"/>
                <a:gd name="T51" fmla="*/ 19 h 23"/>
                <a:gd name="T52" fmla="*/ 6 w 17"/>
                <a:gd name="T5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7" y="3"/>
                    <a:pt x="17" y="6"/>
                  </a:cubicBezTo>
                  <a:cubicBezTo>
                    <a:pt x="17" y="9"/>
                    <a:pt x="16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2"/>
                    <a:pt x="17" y="14"/>
                    <a:pt x="17" y="17"/>
                  </a:cubicBezTo>
                  <a:cubicBezTo>
                    <a:pt x="17" y="21"/>
                    <a:pt x="14" y="23"/>
                    <a:pt x="9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8" y="9"/>
                  </a:moveTo>
                  <a:cubicBezTo>
                    <a:pt x="10" y="9"/>
                    <a:pt x="11" y="9"/>
                    <a:pt x="11" y="7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8" y="9"/>
                  </a:lnTo>
                  <a:close/>
                  <a:moveTo>
                    <a:pt x="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8"/>
                    <a:pt x="11" y="16"/>
                  </a:cubicBezTo>
                  <a:cubicBezTo>
                    <a:pt x="11" y="15"/>
                    <a:pt x="11" y="14"/>
                    <a:pt x="9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33"/>
            <p:cNvSpPr>
              <a:spLocks noEditPoints="1"/>
            </p:cNvSpPr>
            <p:nvPr userDrawn="1"/>
          </p:nvSpPr>
          <p:spPr bwMode="auto">
            <a:xfrm>
              <a:off x="3653" y="4111"/>
              <a:ext cx="32" cy="41"/>
            </a:xfrm>
            <a:custGeom>
              <a:avLst/>
              <a:gdLst>
                <a:gd name="T0" fmla="*/ 1 w 19"/>
                <a:gd name="T1" fmla="*/ 18 h 24"/>
                <a:gd name="T2" fmla="*/ 0 w 19"/>
                <a:gd name="T3" fmla="*/ 12 h 24"/>
                <a:gd name="T4" fmla="*/ 1 w 19"/>
                <a:gd name="T5" fmla="*/ 5 h 24"/>
                <a:gd name="T6" fmla="*/ 9 w 19"/>
                <a:gd name="T7" fmla="*/ 0 h 24"/>
                <a:gd name="T8" fmla="*/ 18 w 19"/>
                <a:gd name="T9" fmla="*/ 5 h 24"/>
                <a:gd name="T10" fmla="*/ 19 w 19"/>
                <a:gd name="T11" fmla="*/ 12 h 24"/>
                <a:gd name="T12" fmla="*/ 18 w 19"/>
                <a:gd name="T13" fmla="*/ 18 h 24"/>
                <a:gd name="T14" fmla="*/ 9 w 19"/>
                <a:gd name="T15" fmla="*/ 24 h 24"/>
                <a:gd name="T16" fmla="*/ 1 w 19"/>
                <a:gd name="T17" fmla="*/ 18 h 24"/>
                <a:gd name="T18" fmla="*/ 12 w 19"/>
                <a:gd name="T19" fmla="*/ 16 h 24"/>
                <a:gd name="T20" fmla="*/ 13 w 19"/>
                <a:gd name="T21" fmla="*/ 12 h 24"/>
                <a:gd name="T22" fmla="*/ 12 w 19"/>
                <a:gd name="T23" fmla="*/ 7 h 24"/>
                <a:gd name="T24" fmla="*/ 9 w 19"/>
                <a:gd name="T25" fmla="*/ 5 h 24"/>
                <a:gd name="T26" fmla="*/ 6 w 19"/>
                <a:gd name="T27" fmla="*/ 7 h 24"/>
                <a:gd name="T28" fmla="*/ 6 w 19"/>
                <a:gd name="T29" fmla="*/ 12 h 24"/>
                <a:gd name="T30" fmla="*/ 6 w 19"/>
                <a:gd name="T31" fmla="*/ 16 h 24"/>
                <a:gd name="T32" fmla="*/ 9 w 19"/>
                <a:gd name="T33" fmla="*/ 18 h 24"/>
                <a:gd name="T34" fmla="*/ 12 w 19"/>
                <a:gd name="T3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4">
                  <a:moveTo>
                    <a:pt x="1" y="18"/>
                  </a:moveTo>
                  <a:cubicBezTo>
                    <a:pt x="0" y="16"/>
                    <a:pt x="0" y="15"/>
                    <a:pt x="0" y="12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3" y="0"/>
                    <a:pt x="17" y="2"/>
                    <a:pt x="18" y="5"/>
                  </a:cubicBezTo>
                  <a:cubicBezTo>
                    <a:pt x="18" y="7"/>
                    <a:pt x="19" y="9"/>
                    <a:pt x="19" y="12"/>
                  </a:cubicBezTo>
                  <a:cubicBezTo>
                    <a:pt x="19" y="15"/>
                    <a:pt x="18" y="16"/>
                    <a:pt x="18" y="18"/>
                  </a:cubicBezTo>
                  <a:cubicBezTo>
                    <a:pt x="17" y="22"/>
                    <a:pt x="13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lose/>
                  <a:moveTo>
                    <a:pt x="12" y="16"/>
                  </a:moveTo>
                  <a:cubicBezTo>
                    <a:pt x="12" y="16"/>
                    <a:pt x="13" y="14"/>
                    <a:pt x="13" y="12"/>
                  </a:cubicBezTo>
                  <a:cubicBezTo>
                    <a:pt x="13" y="9"/>
                    <a:pt x="12" y="8"/>
                    <a:pt x="12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1" y="18"/>
                    <a:pt x="12" y="18"/>
                    <a:pt x="12" y="16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0" name="Freeform 34"/>
            <p:cNvSpPr>
              <a:spLocks noEditPoints="1"/>
            </p:cNvSpPr>
            <p:nvPr userDrawn="1"/>
          </p:nvSpPr>
          <p:spPr bwMode="auto">
            <a:xfrm>
              <a:off x="3703" y="4111"/>
              <a:ext cx="30" cy="40"/>
            </a:xfrm>
            <a:custGeom>
              <a:avLst/>
              <a:gdLst>
                <a:gd name="T0" fmla="*/ 12 w 18"/>
                <a:gd name="T1" fmla="*/ 23 h 23"/>
                <a:gd name="T2" fmla="*/ 11 w 18"/>
                <a:gd name="T3" fmla="*/ 23 h 23"/>
                <a:gd name="T4" fmla="*/ 8 w 18"/>
                <a:gd name="T5" fmla="*/ 15 h 23"/>
                <a:gd name="T6" fmla="*/ 6 w 18"/>
                <a:gd name="T7" fmla="*/ 15 h 23"/>
                <a:gd name="T8" fmla="*/ 6 w 18"/>
                <a:gd name="T9" fmla="*/ 15 h 23"/>
                <a:gd name="T10" fmla="*/ 6 w 18"/>
                <a:gd name="T11" fmla="*/ 23 h 23"/>
                <a:gd name="T12" fmla="*/ 5 w 18"/>
                <a:gd name="T13" fmla="*/ 23 h 23"/>
                <a:gd name="T14" fmla="*/ 0 w 18"/>
                <a:gd name="T15" fmla="*/ 23 h 23"/>
                <a:gd name="T16" fmla="*/ 0 w 18"/>
                <a:gd name="T17" fmla="*/ 23 h 23"/>
                <a:gd name="T18" fmla="*/ 0 w 18"/>
                <a:gd name="T19" fmla="*/ 0 h 23"/>
                <a:gd name="T20" fmla="*/ 0 w 18"/>
                <a:gd name="T21" fmla="*/ 0 h 23"/>
                <a:gd name="T22" fmla="*/ 9 w 18"/>
                <a:gd name="T23" fmla="*/ 0 h 23"/>
                <a:gd name="T24" fmla="*/ 18 w 18"/>
                <a:gd name="T25" fmla="*/ 8 h 23"/>
                <a:gd name="T26" fmla="*/ 14 w 18"/>
                <a:gd name="T27" fmla="*/ 14 h 23"/>
                <a:gd name="T28" fmla="*/ 18 w 18"/>
                <a:gd name="T29" fmla="*/ 23 h 23"/>
                <a:gd name="T30" fmla="*/ 18 w 18"/>
                <a:gd name="T31" fmla="*/ 23 h 23"/>
                <a:gd name="T32" fmla="*/ 12 w 18"/>
                <a:gd name="T33" fmla="*/ 23 h 23"/>
                <a:gd name="T34" fmla="*/ 12 w 18"/>
                <a:gd name="T35" fmla="*/ 8 h 23"/>
                <a:gd name="T36" fmla="*/ 9 w 18"/>
                <a:gd name="T37" fmla="*/ 5 h 23"/>
                <a:gd name="T38" fmla="*/ 6 w 18"/>
                <a:gd name="T39" fmla="*/ 5 h 23"/>
                <a:gd name="T40" fmla="*/ 6 w 18"/>
                <a:gd name="T41" fmla="*/ 5 h 23"/>
                <a:gd name="T42" fmla="*/ 6 w 18"/>
                <a:gd name="T43" fmla="*/ 10 h 23"/>
                <a:gd name="T44" fmla="*/ 6 w 18"/>
                <a:gd name="T45" fmla="*/ 10 h 23"/>
                <a:gd name="T46" fmla="*/ 9 w 18"/>
                <a:gd name="T47" fmla="*/ 10 h 23"/>
                <a:gd name="T48" fmla="*/ 12 w 18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3">
                  <a:moveTo>
                    <a:pt x="12" y="23"/>
                  </a:moveTo>
                  <a:cubicBezTo>
                    <a:pt x="12" y="23"/>
                    <a:pt x="12" y="23"/>
                    <a:pt x="11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6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35"/>
            <p:cNvSpPr>
              <a:spLocks/>
            </p:cNvSpPr>
            <p:nvPr userDrawn="1"/>
          </p:nvSpPr>
          <p:spPr bwMode="auto">
            <a:xfrm>
              <a:off x="3749" y="4111"/>
              <a:ext cx="32" cy="41"/>
            </a:xfrm>
            <a:custGeom>
              <a:avLst/>
              <a:gdLst>
                <a:gd name="T0" fmla="*/ 0 w 19"/>
                <a:gd name="T1" fmla="*/ 12 h 24"/>
                <a:gd name="T2" fmla="*/ 1 w 19"/>
                <a:gd name="T3" fmla="*/ 5 h 24"/>
                <a:gd name="T4" fmla="*/ 9 w 19"/>
                <a:gd name="T5" fmla="*/ 0 h 24"/>
                <a:gd name="T6" fmla="*/ 18 w 19"/>
                <a:gd name="T7" fmla="*/ 5 h 24"/>
                <a:gd name="T8" fmla="*/ 18 w 19"/>
                <a:gd name="T9" fmla="*/ 5 h 24"/>
                <a:gd name="T10" fmla="*/ 13 w 19"/>
                <a:gd name="T11" fmla="*/ 7 h 24"/>
                <a:gd name="T12" fmla="*/ 13 w 19"/>
                <a:gd name="T13" fmla="*/ 7 h 24"/>
                <a:gd name="T14" fmla="*/ 9 w 19"/>
                <a:gd name="T15" fmla="*/ 5 h 24"/>
                <a:gd name="T16" fmla="*/ 6 w 19"/>
                <a:gd name="T17" fmla="*/ 7 h 24"/>
                <a:gd name="T18" fmla="*/ 6 w 19"/>
                <a:gd name="T19" fmla="*/ 12 h 24"/>
                <a:gd name="T20" fmla="*/ 6 w 19"/>
                <a:gd name="T21" fmla="*/ 16 h 24"/>
                <a:gd name="T22" fmla="*/ 10 w 19"/>
                <a:gd name="T23" fmla="*/ 18 h 24"/>
                <a:gd name="T24" fmla="*/ 13 w 19"/>
                <a:gd name="T25" fmla="*/ 17 h 24"/>
                <a:gd name="T26" fmla="*/ 13 w 19"/>
                <a:gd name="T27" fmla="*/ 15 h 24"/>
                <a:gd name="T28" fmla="*/ 13 w 19"/>
                <a:gd name="T29" fmla="*/ 15 h 24"/>
                <a:gd name="T30" fmla="*/ 10 w 19"/>
                <a:gd name="T31" fmla="*/ 15 h 24"/>
                <a:gd name="T32" fmla="*/ 10 w 19"/>
                <a:gd name="T33" fmla="*/ 14 h 24"/>
                <a:gd name="T34" fmla="*/ 10 w 19"/>
                <a:gd name="T35" fmla="*/ 11 h 24"/>
                <a:gd name="T36" fmla="*/ 10 w 19"/>
                <a:gd name="T37" fmla="*/ 10 h 24"/>
                <a:gd name="T38" fmla="*/ 18 w 19"/>
                <a:gd name="T39" fmla="*/ 10 h 24"/>
                <a:gd name="T40" fmla="*/ 19 w 19"/>
                <a:gd name="T41" fmla="*/ 11 h 24"/>
                <a:gd name="T42" fmla="*/ 19 w 19"/>
                <a:gd name="T43" fmla="*/ 12 h 24"/>
                <a:gd name="T44" fmla="*/ 18 w 19"/>
                <a:gd name="T45" fmla="*/ 18 h 24"/>
                <a:gd name="T46" fmla="*/ 9 w 19"/>
                <a:gd name="T47" fmla="*/ 24 h 24"/>
                <a:gd name="T48" fmla="*/ 1 w 19"/>
                <a:gd name="T49" fmla="*/ 18 h 24"/>
                <a:gd name="T50" fmla="*/ 0 w 19"/>
                <a:gd name="T5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4">
                  <a:moveTo>
                    <a:pt x="0" y="12"/>
                  </a:moveTo>
                  <a:cubicBezTo>
                    <a:pt x="0" y="9"/>
                    <a:pt x="0" y="7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9" y="5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8"/>
                    <a:pt x="6" y="9"/>
                    <a:pt x="6" y="12"/>
                  </a:cubicBezTo>
                  <a:cubicBezTo>
                    <a:pt x="6" y="14"/>
                    <a:pt x="6" y="16"/>
                    <a:pt x="6" y="16"/>
                  </a:cubicBezTo>
                  <a:cubicBezTo>
                    <a:pt x="7" y="18"/>
                    <a:pt x="8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5"/>
                    <a:pt x="19" y="16"/>
                    <a:pt x="18" y="18"/>
                  </a:cubicBezTo>
                  <a:cubicBezTo>
                    <a:pt x="17" y="22"/>
                    <a:pt x="14" y="24"/>
                    <a:pt x="9" y="24"/>
                  </a:cubicBezTo>
                  <a:cubicBezTo>
                    <a:pt x="5" y="24"/>
                    <a:pt x="2" y="22"/>
                    <a:pt x="1" y="18"/>
                  </a:cubicBezTo>
                  <a:cubicBezTo>
                    <a:pt x="0" y="16"/>
                    <a:pt x="0" y="15"/>
                    <a:pt x="0" y="12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Freeform 36"/>
            <p:cNvSpPr>
              <a:spLocks/>
            </p:cNvSpPr>
            <p:nvPr userDrawn="1"/>
          </p:nvSpPr>
          <p:spPr bwMode="auto">
            <a:xfrm>
              <a:off x="3824" y="4111"/>
              <a:ext cx="31" cy="41"/>
            </a:xfrm>
            <a:custGeom>
              <a:avLst/>
              <a:gdLst>
                <a:gd name="T0" fmla="*/ 0 w 18"/>
                <a:gd name="T1" fmla="*/ 14 h 24"/>
                <a:gd name="T2" fmla="*/ 0 w 18"/>
                <a:gd name="T3" fmla="*/ 0 h 24"/>
                <a:gd name="T4" fmla="*/ 0 w 18"/>
                <a:gd name="T5" fmla="*/ 0 h 24"/>
                <a:gd name="T6" fmla="*/ 5 w 18"/>
                <a:gd name="T7" fmla="*/ 0 h 24"/>
                <a:gd name="T8" fmla="*/ 6 w 18"/>
                <a:gd name="T9" fmla="*/ 0 h 24"/>
                <a:gd name="T10" fmla="*/ 6 w 18"/>
                <a:gd name="T11" fmla="*/ 15 h 24"/>
                <a:gd name="T12" fmla="*/ 9 w 18"/>
                <a:gd name="T13" fmla="*/ 18 h 24"/>
                <a:gd name="T14" fmla="*/ 12 w 18"/>
                <a:gd name="T15" fmla="*/ 15 h 24"/>
                <a:gd name="T16" fmla="*/ 12 w 18"/>
                <a:gd name="T17" fmla="*/ 0 h 24"/>
                <a:gd name="T18" fmla="*/ 12 w 18"/>
                <a:gd name="T19" fmla="*/ 0 h 24"/>
                <a:gd name="T20" fmla="*/ 18 w 18"/>
                <a:gd name="T21" fmla="*/ 0 h 24"/>
                <a:gd name="T22" fmla="*/ 18 w 18"/>
                <a:gd name="T23" fmla="*/ 0 h 24"/>
                <a:gd name="T24" fmla="*/ 18 w 18"/>
                <a:gd name="T25" fmla="*/ 14 h 24"/>
                <a:gd name="T26" fmla="*/ 9 w 18"/>
                <a:gd name="T27" fmla="*/ 24 h 24"/>
                <a:gd name="T28" fmla="*/ 0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0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7" y="18"/>
                    <a:pt x="9" y="18"/>
                  </a:cubicBezTo>
                  <a:cubicBezTo>
                    <a:pt x="11" y="18"/>
                    <a:pt x="12" y="17"/>
                    <a:pt x="12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0"/>
                    <a:pt x="14" y="24"/>
                    <a:pt x="9" y="24"/>
                  </a:cubicBezTo>
                  <a:cubicBezTo>
                    <a:pt x="3" y="24"/>
                    <a:pt x="0" y="20"/>
                    <a:pt x="0" y="14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Freeform 37"/>
            <p:cNvSpPr>
              <a:spLocks/>
            </p:cNvSpPr>
            <p:nvPr userDrawn="1"/>
          </p:nvSpPr>
          <p:spPr bwMode="auto">
            <a:xfrm>
              <a:off x="3872" y="4111"/>
              <a:ext cx="32" cy="40"/>
            </a:xfrm>
            <a:custGeom>
              <a:avLst/>
              <a:gdLst>
                <a:gd name="T0" fmla="*/ 0 w 19"/>
                <a:gd name="T1" fmla="*/ 0 h 23"/>
                <a:gd name="T2" fmla="*/ 1 w 19"/>
                <a:gd name="T3" fmla="*/ 0 h 23"/>
                <a:gd name="T4" fmla="*/ 6 w 19"/>
                <a:gd name="T5" fmla="*/ 0 h 23"/>
                <a:gd name="T6" fmla="*/ 6 w 19"/>
                <a:gd name="T7" fmla="*/ 0 h 23"/>
                <a:gd name="T8" fmla="*/ 13 w 19"/>
                <a:gd name="T9" fmla="*/ 14 h 23"/>
                <a:gd name="T10" fmla="*/ 13 w 19"/>
                <a:gd name="T11" fmla="*/ 14 h 23"/>
                <a:gd name="T12" fmla="*/ 13 w 19"/>
                <a:gd name="T13" fmla="*/ 0 h 23"/>
                <a:gd name="T14" fmla="*/ 14 w 19"/>
                <a:gd name="T15" fmla="*/ 0 h 23"/>
                <a:gd name="T16" fmla="*/ 19 w 19"/>
                <a:gd name="T17" fmla="*/ 0 h 23"/>
                <a:gd name="T18" fmla="*/ 19 w 19"/>
                <a:gd name="T19" fmla="*/ 0 h 23"/>
                <a:gd name="T20" fmla="*/ 19 w 19"/>
                <a:gd name="T21" fmla="*/ 23 h 23"/>
                <a:gd name="T22" fmla="*/ 19 w 19"/>
                <a:gd name="T23" fmla="*/ 23 h 23"/>
                <a:gd name="T24" fmla="*/ 14 w 19"/>
                <a:gd name="T25" fmla="*/ 23 h 23"/>
                <a:gd name="T26" fmla="*/ 13 w 19"/>
                <a:gd name="T27" fmla="*/ 23 h 23"/>
                <a:gd name="T28" fmla="*/ 6 w 19"/>
                <a:gd name="T29" fmla="*/ 10 h 23"/>
                <a:gd name="T30" fmla="*/ 6 w 19"/>
                <a:gd name="T31" fmla="*/ 10 h 23"/>
                <a:gd name="T32" fmla="*/ 6 w 19"/>
                <a:gd name="T33" fmla="*/ 23 h 23"/>
                <a:gd name="T34" fmla="*/ 6 w 19"/>
                <a:gd name="T35" fmla="*/ 23 h 23"/>
                <a:gd name="T36" fmla="*/ 1 w 19"/>
                <a:gd name="T37" fmla="*/ 23 h 23"/>
                <a:gd name="T38" fmla="*/ 0 w 19"/>
                <a:gd name="T39" fmla="*/ 23 h 23"/>
                <a:gd name="T40" fmla="*/ 0 w 19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38"/>
            <p:cNvSpPr>
              <a:spLocks/>
            </p:cNvSpPr>
            <p:nvPr userDrawn="1"/>
          </p:nvSpPr>
          <p:spPr bwMode="auto">
            <a:xfrm>
              <a:off x="3921" y="4111"/>
              <a:ext cx="10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Freeform 39"/>
            <p:cNvSpPr>
              <a:spLocks/>
            </p:cNvSpPr>
            <p:nvPr userDrawn="1"/>
          </p:nvSpPr>
          <p:spPr bwMode="auto">
            <a:xfrm>
              <a:off x="3947" y="4111"/>
              <a:ext cx="36" cy="40"/>
            </a:xfrm>
            <a:custGeom>
              <a:avLst/>
              <a:gdLst>
                <a:gd name="T0" fmla="*/ 8 w 21"/>
                <a:gd name="T1" fmla="*/ 23 h 23"/>
                <a:gd name="T2" fmla="*/ 8 w 21"/>
                <a:gd name="T3" fmla="*/ 23 h 23"/>
                <a:gd name="T4" fmla="*/ 0 w 21"/>
                <a:gd name="T5" fmla="*/ 1 h 23"/>
                <a:gd name="T6" fmla="*/ 1 w 21"/>
                <a:gd name="T7" fmla="*/ 0 h 23"/>
                <a:gd name="T8" fmla="*/ 6 w 21"/>
                <a:gd name="T9" fmla="*/ 0 h 23"/>
                <a:gd name="T10" fmla="*/ 7 w 21"/>
                <a:gd name="T11" fmla="*/ 0 h 23"/>
                <a:gd name="T12" fmla="*/ 11 w 21"/>
                <a:gd name="T13" fmla="*/ 14 h 23"/>
                <a:gd name="T14" fmla="*/ 11 w 21"/>
                <a:gd name="T15" fmla="*/ 14 h 23"/>
                <a:gd name="T16" fmla="*/ 15 w 21"/>
                <a:gd name="T17" fmla="*/ 0 h 23"/>
                <a:gd name="T18" fmla="*/ 15 w 21"/>
                <a:gd name="T19" fmla="*/ 0 h 23"/>
                <a:gd name="T20" fmla="*/ 21 w 21"/>
                <a:gd name="T21" fmla="*/ 0 h 23"/>
                <a:gd name="T22" fmla="*/ 21 w 21"/>
                <a:gd name="T23" fmla="*/ 1 h 23"/>
                <a:gd name="T24" fmla="*/ 14 w 21"/>
                <a:gd name="T25" fmla="*/ 23 h 23"/>
                <a:gd name="T26" fmla="*/ 13 w 21"/>
                <a:gd name="T27" fmla="*/ 23 h 23"/>
                <a:gd name="T28" fmla="*/ 8 w 21"/>
                <a:gd name="T2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23"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Freeform 40"/>
            <p:cNvSpPr>
              <a:spLocks/>
            </p:cNvSpPr>
            <p:nvPr userDrawn="1"/>
          </p:nvSpPr>
          <p:spPr bwMode="auto">
            <a:xfrm>
              <a:off x="3998" y="4111"/>
              <a:ext cx="27" cy="40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6 w 16"/>
                <a:gd name="T5" fmla="*/ 0 h 23"/>
                <a:gd name="T6" fmla="*/ 16 w 16"/>
                <a:gd name="T7" fmla="*/ 0 h 23"/>
                <a:gd name="T8" fmla="*/ 16 w 16"/>
                <a:gd name="T9" fmla="*/ 5 h 23"/>
                <a:gd name="T10" fmla="*/ 16 w 16"/>
                <a:gd name="T11" fmla="*/ 5 h 23"/>
                <a:gd name="T12" fmla="*/ 6 w 16"/>
                <a:gd name="T13" fmla="*/ 5 h 23"/>
                <a:gd name="T14" fmla="*/ 6 w 16"/>
                <a:gd name="T15" fmla="*/ 5 h 23"/>
                <a:gd name="T16" fmla="*/ 6 w 16"/>
                <a:gd name="T17" fmla="*/ 9 h 23"/>
                <a:gd name="T18" fmla="*/ 6 w 16"/>
                <a:gd name="T19" fmla="*/ 9 h 23"/>
                <a:gd name="T20" fmla="*/ 14 w 16"/>
                <a:gd name="T21" fmla="*/ 9 h 23"/>
                <a:gd name="T22" fmla="*/ 14 w 16"/>
                <a:gd name="T23" fmla="*/ 9 h 23"/>
                <a:gd name="T24" fmla="*/ 14 w 16"/>
                <a:gd name="T25" fmla="*/ 14 h 23"/>
                <a:gd name="T26" fmla="*/ 14 w 16"/>
                <a:gd name="T27" fmla="*/ 14 h 23"/>
                <a:gd name="T28" fmla="*/ 6 w 16"/>
                <a:gd name="T29" fmla="*/ 14 h 23"/>
                <a:gd name="T30" fmla="*/ 6 w 16"/>
                <a:gd name="T31" fmla="*/ 14 h 23"/>
                <a:gd name="T32" fmla="*/ 6 w 16"/>
                <a:gd name="T33" fmla="*/ 18 h 23"/>
                <a:gd name="T34" fmla="*/ 6 w 16"/>
                <a:gd name="T35" fmla="*/ 18 h 23"/>
                <a:gd name="T36" fmla="*/ 16 w 16"/>
                <a:gd name="T37" fmla="*/ 18 h 23"/>
                <a:gd name="T38" fmla="*/ 16 w 16"/>
                <a:gd name="T39" fmla="*/ 19 h 23"/>
                <a:gd name="T40" fmla="*/ 16 w 16"/>
                <a:gd name="T41" fmla="*/ 23 h 23"/>
                <a:gd name="T42" fmla="*/ 16 w 16"/>
                <a:gd name="T43" fmla="*/ 23 h 23"/>
                <a:gd name="T44" fmla="*/ 0 w 16"/>
                <a:gd name="T45" fmla="*/ 23 h 23"/>
                <a:gd name="T46" fmla="*/ 0 w 16"/>
                <a:gd name="T47" fmla="*/ 23 h 23"/>
                <a:gd name="T48" fmla="*/ 0 w 16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41"/>
            <p:cNvSpPr>
              <a:spLocks noEditPoints="1"/>
            </p:cNvSpPr>
            <p:nvPr userDrawn="1"/>
          </p:nvSpPr>
          <p:spPr bwMode="auto">
            <a:xfrm>
              <a:off x="4042" y="4111"/>
              <a:ext cx="33" cy="40"/>
            </a:xfrm>
            <a:custGeom>
              <a:avLst/>
              <a:gdLst>
                <a:gd name="T0" fmla="*/ 12 w 19"/>
                <a:gd name="T1" fmla="*/ 23 h 23"/>
                <a:gd name="T2" fmla="*/ 12 w 19"/>
                <a:gd name="T3" fmla="*/ 23 h 23"/>
                <a:gd name="T4" fmla="*/ 8 w 19"/>
                <a:gd name="T5" fmla="*/ 15 h 23"/>
                <a:gd name="T6" fmla="*/ 6 w 19"/>
                <a:gd name="T7" fmla="*/ 15 h 23"/>
                <a:gd name="T8" fmla="*/ 6 w 19"/>
                <a:gd name="T9" fmla="*/ 15 h 23"/>
                <a:gd name="T10" fmla="*/ 6 w 19"/>
                <a:gd name="T11" fmla="*/ 23 h 23"/>
                <a:gd name="T12" fmla="*/ 6 w 19"/>
                <a:gd name="T13" fmla="*/ 23 h 23"/>
                <a:gd name="T14" fmla="*/ 0 w 19"/>
                <a:gd name="T15" fmla="*/ 23 h 23"/>
                <a:gd name="T16" fmla="*/ 0 w 19"/>
                <a:gd name="T17" fmla="*/ 23 h 23"/>
                <a:gd name="T18" fmla="*/ 0 w 19"/>
                <a:gd name="T19" fmla="*/ 0 h 23"/>
                <a:gd name="T20" fmla="*/ 0 w 19"/>
                <a:gd name="T21" fmla="*/ 0 h 23"/>
                <a:gd name="T22" fmla="*/ 10 w 19"/>
                <a:gd name="T23" fmla="*/ 0 h 23"/>
                <a:gd name="T24" fmla="*/ 18 w 19"/>
                <a:gd name="T25" fmla="*/ 8 h 23"/>
                <a:gd name="T26" fmla="*/ 14 w 19"/>
                <a:gd name="T27" fmla="*/ 14 h 23"/>
                <a:gd name="T28" fmla="*/ 18 w 19"/>
                <a:gd name="T29" fmla="*/ 23 h 23"/>
                <a:gd name="T30" fmla="*/ 18 w 19"/>
                <a:gd name="T31" fmla="*/ 23 h 23"/>
                <a:gd name="T32" fmla="*/ 12 w 19"/>
                <a:gd name="T33" fmla="*/ 23 h 23"/>
                <a:gd name="T34" fmla="*/ 12 w 19"/>
                <a:gd name="T35" fmla="*/ 8 h 23"/>
                <a:gd name="T36" fmla="*/ 9 w 19"/>
                <a:gd name="T37" fmla="*/ 5 h 23"/>
                <a:gd name="T38" fmla="*/ 6 w 19"/>
                <a:gd name="T39" fmla="*/ 5 h 23"/>
                <a:gd name="T40" fmla="*/ 6 w 19"/>
                <a:gd name="T41" fmla="*/ 5 h 23"/>
                <a:gd name="T42" fmla="*/ 6 w 19"/>
                <a:gd name="T43" fmla="*/ 10 h 23"/>
                <a:gd name="T44" fmla="*/ 6 w 19"/>
                <a:gd name="T45" fmla="*/ 10 h 23"/>
                <a:gd name="T46" fmla="*/ 9 w 19"/>
                <a:gd name="T47" fmla="*/ 10 h 23"/>
                <a:gd name="T48" fmla="*/ 12 w 19"/>
                <a:gd name="T4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5" y="0"/>
                    <a:pt x="18" y="3"/>
                    <a:pt x="18" y="8"/>
                  </a:cubicBezTo>
                  <a:cubicBezTo>
                    <a:pt x="18" y="10"/>
                    <a:pt x="17" y="13"/>
                    <a:pt x="14" y="1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3"/>
                    <a:pt x="18" y="23"/>
                    <a:pt x="18" y="23"/>
                  </a:cubicBezTo>
                  <a:lnTo>
                    <a:pt x="12" y="23"/>
                  </a:lnTo>
                  <a:close/>
                  <a:moveTo>
                    <a:pt x="12" y="8"/>
                  </a:moveTo>
                  <a:cubicBezTo>
                    <a:pt x="12" y="6"/>
                    <a:pt x="11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2" y="9"/>
                    <a:pt x="12" y="8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42"/>
            <p:cNvSpPr>
              <a:spLocks/>
            </p:cNvSpPr>
            <p:nvPr userDrawn="1"/>
          </p:nvSpPr>
          <p:spPr bwMode="auto">
            <a:xfrm>
              <a:off x="4089" y="4111"/>
              <a:ext cx="32" cy="41"/>
            </a:xfrm>
            <a:custGeom>
              <a:avLst/>
              <a:gdLst>
                <a:gd name="T0" fmla="*/ 0 w 19"/>
                <a:gd name="T1" fmla="*/ 20 h 24"/>
                <a:gd name="T2" fmla="*/ 0 w 19"/>
                <a:gd name="T3" fmla="*/ 20 h 24"/>
                <a:gd name="T4" fmla="*/ 3 w 19"/>
                <a:gd name="T5" fmla="*/ 16 h 24"/>
                <a:gd name="T6" fmla="*/ 4 w 19"/>
                <a:gd name="T7" fmla="*/ 16 h 24"/>
                <a:gd name="T8" fmla="*/ 9 w 19"/>
                <a:gd name="T9" fmla="*/ 19 h 24"/>
                <a:gd name="T10" fmla="*/ 13 w 19"/>
                <a:gd name="T11" fmla="*/ 16 h 24"/>
                <a:gd name="T12" fmla="*/ 10 w 19"/>
                <a:gd name="T13" fmla="*/ 14 h 24"/>
                <a:gd name="T14" fmla="*/ 9 w 19"/>
                <a:gd name="T15" fmla="*/ 14 h 24"/>
                <a:gd name="T16" fmla="*/ 1 w 19"/>
                <a:gd name="T17" fmla="*/ 7 h 24"/>
                <a:gd name="T18" fmla="*/ 9 w 19"/>
                <a:gd name="T19" fmla="*/ 0 h 24"/>
                <a:gd name="T20" fmla="*/ 18 w 19"/>
                <a:gd name="T21" fmla="*/ 2 h 24"/>
                <a:gd name="T22" fmla="*/ 18 w 19"/>
                <a:gd name="T23" fmla="*/ 3 h 24"/>
                <a:gd name="T24" fmla="*/ 15 w 19"/>
                <a:gd name="T25" fmla="*/ 7 h 24"/>
                <a:gd name="T26" fmla="*/ 15 w 19"/>
                <a:gd name="T27" fmla="*/ 7 h 24"/>
                <a:gd name="T28" fmla="*/ 10 w 19"/>
                <a:gd name="T29" fmla="*/ 5 h 24"/>
                <a:gd name="T30" fmla="*/ 7 w 19"/>
                <a:gd name="T31" fmla="*/ 7 h 24"/>
                <a:gd name="T32" fmla="*/ 10 w 19"/>
                <a:gd name="T33" fmla="*/ 9 h 24"/>
                <a:gd name="T34" fmla="*/ 11 w 19"/>
                <a:gd name="T35" fmla="*/ 9 h 24"/>
                <a:gd name="T36" fmla="*/ 19 w 19"/>
                <a:gd name="T37" fmla="*/ 16 h 24"/>
                <a:gd name="T38" fmla="*/ 9 w 19"/>
                <a:gd name="T39" fmla="*/ 24 h 24"/>
                <a:gd name="T40" fmla="*/ 0 w 19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4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5" y="17"/>
                    <a:pt x="7" y="19"/>
                    <a:pt x="9" y="19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5"/>
                    <a:pt x="12" y="15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4" y="14"/>
                    <a:pt x="1" y="11"/>
                    <a:pt x="1" y="7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6"/>
                    <a:pt x="11" y="5"/>
                    <a:pt x="10" y="5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6" y="10"/>
                    <a:pt x="19" y="12"/>
                    <a:pt x="19" y="16"/>
                  </a:cubicBezTo>
                  <a:cubicBezTo>
                    <a:pt x="19" y="21"/>
                    <a:pt x="16" y="24"/>
                    <a:pt x="9" y="24"/>
                  </a:cubicBezTo>
                  <a:cubicBezTo>
                    <a:pt x="6" y="24"/>
                    <a:pt x="2" y="22"/>
                    <a:pt x="0" y="20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43"/>
            <p:cNvSpPr>
              <a:spLocks/>
            </p:cNvSpPr>
            <p:nvPr userDrawn="1"/>
          </p:nvSpPr>
          <p:spPr bwMode="auto">
            <a:xfrm>
              <a:off x="4136" y="4111"/>
              <a:ext cx="11" cy="40"/>
            </a:xfrm>
            <a:custGeom>
              <a:avLst/>
              <a:gdLst>
                <a:gd name="T0" fmla="*/ 0 w 6"/>
                <a:gd name="T1" fmla="*/ 0 h 23"/>
                <a:gd name="T2" fmla="*/ 1 w 6"/>
                <a:gd name="T3" fmla="*/ 0 h 23"/>
                <a:gd name="T4" fmla="*/ 6 w 6"/>
                <a:gd name="T5" fmla="*/ 0 h 23"/>
                <a:gd name="T6" fmla="*/ 6 w 6"/>
                <a:gd name="T7" fmla="*/ 0 h 23"/>
                <a:gd name="T8" fmla="*/ 6 w 6"/>
                <a:gd name="T9" fmla="*/ 23 h 23"/>
                <a:gd name="T10" fmla="*/ 6 w 6"/>
                <a:gd name="T11" fmla="*/ 23 h 23"/>
                <a:gd name="T12" fmla="*/ 1 w 6"/>
                <a:gd name="T13" fmla="*/ 23 h 23"/>
                <a:gd name="T14" fmla="*/ 0 w 6"/>
                <a:gd name="T15" fmla="*/ 23 h 23"/>
                <a:gd name="T16" fmla="*/ 0 w 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44"/>
            <p:cNvSpPr>
              <a:spLocks/>
            </p:cNvSpPr>
            <p:nvPr userDrawn="1"/>
          </p:nvSpPr>
          <p:spPr bwMode="auto">
            <a:xfrm>
              <a:off x="4164" y="4111"/>
              <a:ext cx="31" cy="40"/>
            </a:xfrm>
            <a:custGeom>
              <a:avLst/>
              <a:gdLst>
                <a:gd name="T0" fmla="*/ 6 w 18"/>
                <a:gd name="T1" fmla="*/ 23 h 23"/>
                <a:gd name="T2" fmla="*/ 6 w 18"/>
                <a:gd name="T3" fmla="*/ 23 h 23"/>
                <a:gd name="T4" fmla="*/ 6 w 18"/>
                <a:gd name="T5" fmla="*/ 23 h 23"/>
                <a:gd name="T6" fmla="*/ 6 w 18"/>
                <a:gd name="T7" fmla="*/ 23 h 23"/>
                <a:gd name="T8" fmla="*/ 6 w 18"/>
                <a:gd name="T9" fmla="*/ 23 h 23"/>
                <a:gd name="T10" fmla="*/ 6 w 18"/>
                <a:gd name="T11" fmla="*/ 6 h 23"/>
                <a:gd name="T12" fmla="*/ 6 w 18"/>
                <a:gd name="T13" fmla="*/ 5 h 23"/>
                <a:gd name="T14" fmla="*/ 6 w 18"/>
                <a:gd name="T15" fmla="*/ 5 h 23"/>
                <a:gd name="T16" fmla="*/ 0 w 18"/>
                <a:gd name="T17" fmla="*/ 5 h 23"/>
                <a:gd name="T18" fmla="*/ 0 w 18"/>
                <a:gd name="T19" fmla="*/ 5 h 23"/>
                <a:gd name="T20" fmla="*/ 0 w 18"/>
                <a:gd name="T21" fmla="*/ 5 h 23"/>
                <a:gd name="T22" fmla="*/ 0 w 18"/>
                <a:gd name="T23" fmla="*/ 5 h 23"/>
                <a:gd name="T24" fmla="*/ 0 w 18"/>
                <a:gd name="T25" fmla="*/ 5 h 23"/>
                <a:gd name="T26" fmla="*/ 0 w 18"/>
                <a:gd name="T27" fmla="*/ 5 h 23"/>
                <a:gd name="T28" fmla="*/ 0 w 18"/>
                <a:gd name="T29" fmla="*/ 0 h 23"/>
                <a:gd name="T30" fmla="*/ 0 w 18"/>
                <a:gd name="T31" fmla="*/ 0 h 23"/>
                <a:gd name="T32" fmla="*/ 0 w 18"/>
                <a:gd name="T33" fmla="*/ 0 h 23"/>
                <a:gd name="T34" fmla="*/ 18 w 18"/>
                <a:gd name="T35" fmla="*/ 0 h 23"/>
                <a:gd name="T36" fmla="*/ 18 w 18"/>
                <a:gd name="T37" fmla="*/ 0 h 23"/>
                <a:gd name="T38" fmla="*/ 18 w 18"/>
                <a:gd name="T39" fmla="*/ 0 h 23"/>
                <a:gd name="T40" fmla="*/ 18 w 18"/>
                <a:gd name="T41" fmla="*/ 0 h 23"/>
                <a:gd name="T42" fmla="*/ 18 w 18"/>
                <a:gd name="T43" fmla="*/ 5 h 23"/>
                <a:gd name="T44" fmla="*/ 18 w 18"/>
                <a:gd name="T45" fmla="*/ 5 h 23"/>
                <a:gd name="T46" fmla="*/ 18 w 18"/>
                <a:gd name="T47" fmla="*/ 5 h 23"/>
                <a:gd name="T48" fmla="*/ 18 w 18"/>
                <a:gd name="T49" fmla="*/ 5 h 23"/>
                <a:gd name="T50" fmla="*/ 12 w 18"/>
                <a:gd name="T51" fmla="*/ 5 h 23"/>
                <a:gd name="T52" fmla="*/ 12 w 18"/>
                <a:gd name="T53" fmla="*/ 5 h 23"/>
                <a:gd name="T54" fmla="*/ 12 w 18"/>
                <a:gd name="T55" fmla="*/ 6 h 23"/>
                <a:gd name="T56" fmla="*/ 12 w 18"/>
                <a:gd name="T57" fmla="*/ 6 h 23"/>
                <a:gd name="T58" fmla="*/ 12 w 18"/>
                <a:gd name="T59" fmla="*/ 23 h 23"/>
                <a:gd name="T60" fmla="*/ 12 w 18"/>
                <a:gd name="T61" fmla="*/ 23 h 23"/>
                <a:gd name="T62" fmla="*/ 12 w 18"/>
                <a:gd name="T63" fmla="*/ 23 h 23"/>
                <a:gd name="T64" fmla="*/ 11 w 18"/>
                <a:gd name="T65" fmla="*/ 23 h 23"/>
                <a:gd name="T66" fmla="*/ 6 w 18"/>
                <a:gd name="T6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1" y="23"/>
                    <a:pt x="11" y="23"/>
                  </a:cubicBezTo>
                  <a:lnTo>
                    <a:pt x="6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45"/>
            <p:cNvSpPr>
              <a:spLocks/>
            </p:cNvSpPr>
            <p:nvPr userDrawn="1"/>
          </p:nvSpPr>
          <p:spPr bwMode="auto">
            <a:xfrm>
              <a:off x="4206" y="4111"/>
              <a:ext cx="35" cy="40"/>
            </a:xfrm>
            <a:custGeom>
              <a:avLst/>
              <a:gdLst>
                <a:gd name="T0" fmla="*/ 8 w 20"/>
                <a:gd name="T1" fmla="*/ 23 h 23"/>
                <a:gd name="T2" fmla="*/ 7 w 20"/>
                <a:gd name="T3" fmla="*/ 23 h 23"/>
                <a:gd name="T4" fmla="*/ 7 w 20"/>
                <a:gd name="T5" fmla="*/ 14 h 23"/>
                <a:gd name="T6" fmla="*/ 0 w 20"/>
                <a:gd name="T7" fmla="*/ 1 h 23"/>
                <a:gd name="T8" fmla="*/ 1 w 20"/>
                <a:gd name="T9" fmla="*/ 0 h 23"/>
                <a:gd name="T10" fmla="*/ 6 w 20"/>
                <a:gd name="T11" fmla="*/ 0 h 23"/>
                <a:gd name="T12" fmla="*/ 7 w 20"/>
                <a:gd name="T13" fmla="*/ 0 h 23"/>
                <a:gd name="T14" fmla="*/ 10 w 20"/>
                <a:gd name="T15" fmla="*/ 8 h 23"/>
                <a:gd name="T16" fmla="*/ 11 w 20"/>
                <a:gd name="T17" fmla="*/ 8 h 23"/>
                <a:gd name="T18" fmla="*/ 14 w 20"/>
                <a:gd name="T19" fmla="*/ 0 h 23"/>
                <a:gd name="T20" fmla="*/ 15 w 20"/>
                <a:gd name="T21" fmla="*/ 0 h 23"/>
                <a:gd name="T22" fmla="*/ 20 w 20"/>
                <a:gd name="T23" fmla="*/ 0 h 23"/>
                <a:gd name="T24" fmla="*/ 20 w 20"/>
                <a:gd name="T25" fmla="*/ 1 h 23"/>
                <a:gd name="T26" fmla="*/ 13 w 20"/>
                <a:gd name="T27" fmla="*/ 14 h 23"/>
                <a:gd name="T28" fmla="*/ 13 w 20"/>
                <a:gd name="T29" fmla="*/ 23 h 23"/>
                <a:gd name="T30" fmla="*/ 13 w 20"/>
                <a:gd name="T31" fmla="*/ 23 h 23"/>
                <a:gd name="T32" fmla="*/ 8 w 20"/>
                <a:gd name="T3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3">
                  <a:moveTo>
                    <a:pt x="8" y="23"/>
                  </a:moveTo>
                  <a:cubicBezTo>
                    <a:pt x="8" y="23"/>
                    <a:pt x="7" y="23"/>
                    <a:pt x="7" y="2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lnTo>
                    <a:pt x="8" y="23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46"/>
            <p:cNvSpPr>
              <a:spLocks noEditPoints="1"/>
            </p:cNvSpPr>
            <p:nvPr userDrawn="1"/>
          </p:nvSpPr>
          <p:spPr bwMode="auto">
            <a:xfrm>
              <a:off x="3692" y="4194"/>
              <a:ext cx="26" cy="39"/>
            </a:xfrm>
            <a:custGeom>
              <a:avLst/>
              <a:gdLst>
                <a:gd name="T0" fmla="*/ 0 w 15"/>
                <a:gd name="T1" fmla="*/ 0 h 23"/>
                <a:gd name="T2" fmla="*/ 0 w 15"/>
                <a:gd name="T3" fmla="*/ 0 h 23"/>
                <a:gd name="T4" fmla="*/ 7 w 15"/>
                <a:gd name="T5" fmla="*/ 0 h 23"/>
                <a:gd name="T6" fmla="*/ 15 w 15"/>
                <a:gd name="T7" fmla="*/ 5 h 23"/>
                <a:gd name="T8" fmla="*/ 15 w 15"/>
                <a:gd name="T9" fmla="*/ 12 h 23"/>
                <a:gd name="T10" fmla="*/ 15 w 15"/>
                <a:gd name="T11" fmla="*/ 19 h 23"/>
                <a:gd name="T12" fmla="*/ 7 w 15"/>
                <a:gd name="T13" fmla="*/ 23 h 23"/>
                <a:gd name="T14" fmla="*/ 0 w 15"/>
                <a:gd name="T15" fmla="*/ 23 h 23"/>
                <a:gd name="T16" fmla="*/ 0 w 15"/>
                <a:gd name="T17" fmla="*/ 23 h 23"/>
                <a:gd name="T18" fmla="*/ 0 w 15"/>
                <a:gd name="T19" fmla="*/ 0 h 23"/>
                <a:gd name="T20" fmla="*/ 2 w 15"/>
                <a:gd name="T21" fmla="*/ 21 h 23"/>
                <a:gd name="T22" fmla="*/ 7 w 15"/>
                <a:gd name="T23" fmla="*/ 21 h 23"/>
                <a:gd name="T24" fmla="*/ 13 w 15"/>
                <a:gd name="T25" fmla="*/ 18 h 23"/>
                <a:gd name="T26" fmla="*/ 14 w 15"/>
                <a:gd name="T27" fmla="*/ 12 h 23"/>
                <a:gd name="T28" fmla="*/ 13 w 15"/>
                <a:gd name="T29" fmla="*/ 5 h 23"/>
                <a:gd name="T30" fmla="*/ 7 w 15"/>
                <a:gd name="T31" fmla="*/ 2 h 23"/>
                <a:gd name="T32" fmla="*/ 2 w 15"/>
                <a:gd name="T33" fmla="*/ 2 h 23"/>
                <a:gd name="T34" fmla="*/ 2 w 15"/>
                <a:gd name="T35" fmla="*/ 2 h 23"/>
                <a:gd name="T36" fmla="*/ 2 w 15"/>
                <a:gd name="T37" fmla="*/ 21 h 23"/>
                <a:gd name="T38" fmla="*/ 2 w 15"/>
                <a:gd name="T3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2"/>
                    <a:pt x="15" y="5"/>
                  </a:cubicBezTo>
                  <a:cubicBezTo>
                    <a:pt x="15" y="6"/>
                    <a:pt x="15" y="8"/>
                    <a:pt x="15" y="12"/>
                  </a:cubicBezTo>
                  <a:cubicBezTo>
                    <a:pt x="15" y="16"/>
                    <a:pt x="15" y="17"/>
                    <a:pt x="15" y="19"/>
                  </a:cubicBezTo>
                  <a:cubicBezTo>
                    <a:pt x="14" y="22"/>
                    <a:pt x="11" y="23"/>
                    <a:pt x="7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  <a:moveTo>
                    <a:pt x="2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10" y="21"/>
                    <a:pt x="12" y="20"/>
                    <a:pt x="13" y="18"/>
                  </a:cubicBezTo>
                  <a:cubicBezTo>
                    <a:pt x="13" y="17"/>
                    <a:pt x="14" y="16"/>
                    <a:pt x="14" y="12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2" y="3"/>
                    <a:pt x="10" y="2"/>
                    <a:pt x="7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47"/>
            <p:cNvSpPr>
              <a:spLocks/>
            </p:cNvSpPr>
            <p:nvPr userDrawn="1"/>
          </p:nvSpPr>
          <p:spPr bwMode="auto">
            <a:xfrm>
              <a:off x="3740" y="4194"/>
              <a:ext cx="24" cy="39"/>
            </a:xfrm>
            <a:custGeom>
              <a:avLst/>
              <a:gdLst>
                <a:gd name="T0" fmla="*/ 0 w 14"/>
                <a:gd name="T1" fmla="*/ 0 h 23"/>
                <a:gd name="T2" fmla="*/ 0 w 14"/>
                <a:gd name="T3" fmla="*/ 0 h 23"/>
                <a:gd name="T4" fmla="*/ 13 w 14"/>
                <a:gd name="T5" fmla="*/ 0 h 23"/>
                <a:gd name="T6" fmla="*/ 14 w 14"/>
                <a:gd name="T7" fmla="*/ 0 h 23"/>
                <a:gd name="T8" fmla="*/ 14 w 14"/>
                <a:gd name="T9" fmla="*/ 2 h 23"/>
                <a:gd name="T10" fmla="*/ 13 w 14"/>
                <a:gd name="T11" fmla="*/ 2 h 23"/>
                <a:gd name="T12" fmla="*/ 2 w 14"/>
                <a:gd name="T13" fmla="*/ 2 h 23"/>
                <a:gd name="T14" fmla="*/ 2 w 14"/>
                <a:gd name="T15" fmla="*/ 2 h 23"/>
                <a:gd name="T16" fmla="*/ 2 w 14"/>
                <a:gd name="T17" fmla="*/ 10 h 23"/>
                <a:gd name="T18" fmla="*/ 2 w 14"/>
                <a:gd name="T19" fmla="*/ 11 h 23"/>
                <a:gd name="T20" fmla="*/ 12 w 14"/>
                <a:gd name="T21" fmla="*/ 11 h 23"/>
                <a:gd name="T22" fmla="*/ 12 w 14"/>
                <a:gd name="T23" fmla="*/ 11 h 23"/>
                <a:gd name="T24" fmla="*/ 12 w 14"/>
                <a:gd name="T25" fmla="*/ 12 h 23"/>
                <a:gd name="T26" fmla="*/ 12 w 14"/>
                <a:gd name="T27" fmla="*/ 12 h 23"/>
                <a:gd name="T28" fmla="*/ 2 w 14"/>
                <a:gd name="T29" fmla="*/ 12 h 23"/>
                <a:gd name="T30" fmla="*/ 2 w 14"/>
                <a:gd name="T31" fmla="*/ 13 h 23"/>
                <a:gd name="T32" fmla="*/ 2 w 14"/>
                <a:gd name="T33" fmla="*/ 21 h 23"/>
                <a:gd name="T34" fmla="*/ 2 w 14"/>
                <a:gd name="T35" fmla="*/ 21 h 23"/>
                <a:gd name="T36" fmla="*/ 13 w 14"/>
                <a:gd name="T37" fmla="*/ 21 h 23"/>
                <a:gd name="T38" fmla="*/ 14 w 14"/>
                <a:gd name="T39" fmla="*/ 22 h 23"/>
                <a:gd name="T40" fmla="*/ 14 w 14"/>
                <a:gd name="T41" fmla="*/ 23 h 23"/>
                <a:gd name="T42" fmla="*/ 13 w 14"/>
                <a:gd name="T43" fmla="*/ 23 h 23"/>
                <a:gd name="T44" fmla="*/ 0 w 14"/>
                <a:gd name="T45" fmla="*/ 23 h 23"/>
                <a:gd name="T46" fmla="*/ 0 w 14"/>
                <a:gd name="T47" fmla="*/ 23 h 23"/>
                <a:gd name="T48" fmla="*/ 0 w 14"/>
                <a:gd name="T4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3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48"/>
            <p:cNvSpPr>
              <a:spLocks/>
            </p:cNvSpPr>
            <p:nvPr userDrawn="1"/>
          </p:nvSpPr>
          <p:spPr bwMode="auto">
            <a:xfrm>
              <a:off x="37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1 w 16"/>
                <a:gd name="T3" fmla="*/ 0 h 23"/>
                <a:gd name="T4" fmla="*/ 2 w 16"/>
                <a:gd name="T5" fmla="*/ 0 h 23"/>
                <a:gd name="T6" fmla="*/ 3 w 16"/>
                <a:gd name="T7" fmla="*/ 0 h 23"/>
                <a:gd name="T8" fmla="*/ 14 w 16"/>
                <a:gd name="T9" fmla="*/ 20 h 23"/>
                <a:gd name="T10" fmla="*/ 14 w 16"/>
                <a:gd name="T11" fmla="*/ 20 h 23"/>
                <a:gd name="T12" fmla="*/ 14 w 16"/>
                <a:gd name="T13" fmla="*/ 0 h 23"/>
                <a:gd name="T14" fmla="*/ 15 w 16"/>
                <a:gd name="T15" fmla="*/ 0 h 23"/>
                <a:gd name="T16" fmla="*/ 16 w 16"/>
                <a:gd name="T17" fmla="*/ 0 h 23"/>
                <a:gd name="T18" fmla="*/ 16 w 16"/>
                <a:gd name="T19" fmla="*/ 0 h 23"/>
                <a:gd name="T20" fmla="*/ 16 w 16"/>
                <a:gd name="T21" fmla="*/ 23 h 23"/>
                <a:gd name="T22" fmla="*/ 16 w 16"/>
                <a:gd name="T23" fmla="*/ 23 h 23"/>
                <a:gd name="T24" fmla="*/ 15 w 16"/>
                <a:gd name="T25" fmla="*/ 23 h 23"/>
                <a:gd name="T26" fmla="*/ 14 w 16"/>
                <a:gd name="T27" fmla="*/ 23 h 23"/>
                <a:gd name="T28" fmla="*/ 3 w 16"/>
                <a:gd name="T29" fmla="*/ 4 h 23"/>
                <a:gd name="T30" fmla="*/ 2 w 16"/>
                <a:gd name="T31" fmla="*/ 4 h 23"/>
                <a:gd name="T32" fmla="*/ 2 w 16"/>
                <a:gd name="T33" fmla="*/ 23 h 23"/>
                <a:gd name="T34" fmla="*/ 2 w 16"/>
                <a:gd name="T35" fmla="*/ 23 h 23"/>
                <a:gd name="T36" fmla="*/ 1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Freeform 49"/>
            <p:cNvSpPr>
              <a:spLocks/>
            </p:cNvSpPr>
            <p:nvPr userDrawn="1"/>
          </p:nvSpPr>
          <p:spPr bwMode="auto">
            <a:xfrm>
              <a:off x="3832" y="4194"/>
              <a:ext cx="35" cy="39"/>
            </a:xfrm>
            <a:custGeom>
              <a:avLst/>
              <a:gdLst>
                <a:gd name="T0" fmla="*/ 0 w 20"/>
                <a:gd name="T1" fmla="*/ 0 h 23"/>
                <a:gd name="T2" fmla="*/ 1 w 20"/>
                <a:gd name="T3" fmla="*/ 0 h 23"/>
                <a:gd name="T4" fmla="*/ 2 w 20"/>
                <a:gd name="T5" fmla="*/ 0 h 23"/>
                <a:gd name="T6" fmla="*/ 3 w 20"/>
                <a:gd name="T7" fmla="*/ 0 h 23"/>
                <a:gd name="T8" fmla="*/ 10 w 20"/>
                <a:gd name="T9" fmla="*/ 17 h 23"/>
                <a:gd name="T10" fmla="*/ 10 w 20"/>
                <a:gd name="T11" fmla="*/ 17 h 23"/>
                <a:gd name="T12" fmla="*/ 18 w 20"/>
                <a:gd name="T13" fmla="*/ 0 h 23"/>
                <a:gd name="T14" fmla="*/ 18 w 20"/>
                <a:gd name="T15" fmla="*/ 0 h 23"/>
                <a:gd name="T16" fmla="*/ 19 w 20"/>
                <a:gd name="T17" fmla="*/ 0 h 23"/>
                <a:gd name="T18" fmla="*/ 20 w 20"/>
                <a:gd name="T19" fmla="*/ 0 h 23"/>
                <a:gd name="T20" fmla="*/ 20 w 20"/>
                <a:gd name="T21" fmla="*/ 23 h 23"/>
                <a:gd name="T22" fmla="*/ 19 w 20"/>
                <a:gd name="T23" fmla="*/ 23 h 23"/>
                <a:gd name="T24" fmla="*/ 18 w 20"/>
                <a:gd name="T25" fmla="*/ 23 h 23"/>
                <a:gd name="T26" fmla="*/ 18 w 20"/>
                <a:gd name="T27" fmla="*/ 23 h 23"/>
                <a:gd name="T28" fmla="*/ 18 w 20"/>
                <a:gd name="T29" fmla="*/ 5 h 23"/>
                <a:gd name="T30" fmla="*/ 18 w 20"/>
                <a:gd name="T31" fmla="*/ 5 h 23"/>
                <a:gd name="T32" fmla="*/ 11 w 20"/>
                <a:gd name="T33" fmla="*/ 20 h 23"/>
                <a:gd name="T34" fmla="*/ 10 w 20"/>
                <a:gd name="T35" fmla="*/ 20 h 23"/>
                <a:gd name="T36" fmla="*/ 10 w 20"/>
                <a:gd name="T37" fmla="*/ 20 h 23"/>
                <a:gd name="T38" fmla="*/ 9 w 20"/>
                <a:gd name="T39" fmla="*/ 20 h 23"/>
                <a:gd name="T40" fmla="*/ 2 w 20"/>
                <a:gd name="T41" fmla="*/ 5 h 23"/>
                <a:gd name="T42" fmla="*/ 2 w 20"/>
                <a:gd name="T43" fmla="*/ 5 h 23"/>
                <a:gd name="T44" fmla="*/ 2 w 20"/>
                <a:gd name="T45" fmla="*/ 23 h 23"/>
                <a:gd name="T46" fmla="*/ 2 w 20"/>
                <a:gd name="T47" fmla="*/ 23 h 23"/>
                <a:gd name="T48" fmla="*/ 1 w 20"/>
                <a:gd name="T49" fmla="*/ 23 h 23"/>
                <a:gd name="T50" fmla="*/ 0 w 20"/>
                <a:gd name="T51" fmla="*/ 23 h 23"/>
                <a:gd name="T52" fmla="*/ 0 w 20"/>
                <a:gd name="T5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" h="2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50"/>
            <p:cNvSpPr>
              <a:spLocks noEditPoints="1"/>
            </p:cNvSpPr>
            <p:nvPr userDrawn="1"/>
          </p:nvSpPr>
          <p:spPr bwMode="auto">
            <a:xfrm>
              <a:off x="3885" y="4194"/>
              <a:ext cx="31" cy="39"/>
            </a:xfrm>
            <a:custGeom>
              <a:avLst/>
              <a:gdLst>
                <a:gd name="T0" fmla="*/ 8 w 18"/>
                <a:gd name="T1" fmla="*/ 0 h 23"/>
                <a:gd name="T2" fmla="*/ 8 w 18"/>
                <a:gd name="T3" fmla="*/ 0 h 23"/>
                <a:gd name="T4" fmla="*/ 9 w 18"/>
                <a:gd name="T5" fmla="*/ 0 h 23"/>
                <a:gd name="T6" fmla="*/ 10 w 18"/>
                <a:gd name="T7" fmla="*/ 0 h 23"/>
                <a:gd name="T8" fmla="*/ 18 w 18"/>
                <a:gd name="T9" fmla="*/ 23 h 23"/>
                <a:gd name="T10" fmla="*/ 18 w 18"/>
                <a:gd name="T11" fmla="*/ 23 h 23"/>
                <a:gd name="T12" fmla="*/ 16 w 18"/>
                <a:gd name="T13" fmla="*/ 23 h 23"/>
                <a:gd name="T14" fmla="*/ 16 w 18"/>
                <a:gd name="T15" fmla="*/ 23 h 23"/>
                <a:gd name="T16" fmla="*/ 14 w 18"/>
                <a:gd name="T17" fmla="*/ 17 h 23"/>
                <a:gd name="T18" fmla="*/ 4 w 18"/>
                <a:gd name="T19" fmla="*/ 17 h 23"/>
                <a:gd name="T20" fmla="*/ 2 w 18"/>
                <a:gd name="T21" fmla="*/ 23 h 23"/>
                <a:gd name="T22" fmla="*/ 1 w 18"/>
                <a:gd name="T23" fmla="*/ 23 h 23"/>
                <a:gd name="T24" fmla="*/ 0 w 18"/>
                <a:gd name="T25" fmla="*/ 23 h 23"/>
                <a:gd name="T26" fmla="*/ 0 w 18"/>
                <a:gd name="T27" fmla="*/ 23 h 23"/>
                <a:gd name="T28" fmla="*/ 8 w 18"/>
                <a:gd name="T29" fmla="*/ 0 h 23"/>
                <a:gd name="T30" fmla="*/ 13 w 18"/>
                <a:gd name="T31" fmla="*/ 15 h 23"/>
                <a:gd name="T32" fmla="*/ 9 w 18"/>
                <a:gd name="T33" fmla="*/ 3 h 23"/>
                <a:gd name="T34" fmla="*/ 9 w 18"/>
                <a:gd name="T35" fmla="*/ 3 h 23"/>
                <a:gd name="T36" fmla="*/ 4 w 18"/>
                <a:gd name="T37" fmla="*/ 15 h 23"/>
                <a:gd name="T38" fmla="*/ 13 w 18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8" y="0"/>
                  </a:lnTo>
                  <a:close/>
                  <a:moveTo>
                    <a:pt x="13" y="1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13" y="15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51"/>
            <p:cNvSpPr>
              <a:spLocks noEditPoints="1"/>
            </p:cNvSpPr>
            <p:nvPr userDrawn="1"/>
          </p:nvSpPr>
          <p:spPr bwMode="auto">
            <a:xfrm>
              <a:off x="3935" y="4194"/>
              <a:ext cx="27" cy="39"/>
            </a:xfrm>
            <a:custGeom>
              <a:avLst/>
              <a:gdLst>
                <a:gd name="T0" fmla="*/ 14 w 16"/>
                <a:gd name="T1" fmla="*/ 23 h 23"/>
                <a:gd name="T2" fmla="*/ 13 w 16"/>
                <a:gd name="T3" fmla="*/ 23 h 23"/>
                <a:gd name="T4" fmla="*/ 8 w 16"/>
                <a:gd name="T5" fmla="*/ 13 h 23"/>
                <a:gd name="T6" fmla="*/ 8 w 16"/>
                <a:gd name="T7" fmla="*/ 13 h 23"/>
                <a:gd name="T8" fmla="*/ 2 w 16"/>
                <a:gd name="T9" fmla="*/ 13 h 23"/>
                <a:gd name="T10" fmla="*/ 2 w 16"/>
                <a:gd name="T11" fmla="*/ 13 h 23"/>
                <a:gd name="T12" fmla="*/ 2 w 16"/>
                <a:gd name="T13" fmla="*/ 23 h 23"/>
                <a:gd name="T14" fmla="*/ 2 w 16"/>
                <a:gd name="T15" fmla="*/ 23 h 23"/>
                <a:gd name="T16" fmla="*/ 0 w 16"/>
                <a:gd name="T17" fmla="*/ 23 h 23"/>
                <a:gd name="T18" fmla="*/ 0 w 16"/>
                <a:gd name="T19" fmla="*/ 23 h 23"/>
                <a:gd name="T20" fmla="*/ 0 w 16"/>
                <a:gd name="T21" fmla="*/ 0 h 23"/>
                <a:gd name="T22" fmla="*/ 0 w 16"/>
                <a:gd name="T23" fmla="*/ 0 h 23"/>
                <a:gd name="T24" fmla="*/ 8 w 16"/>
                <a:gd name="T25" fmla="*/ 0 h 23"/>
                <a:gd name="T26" fmla="*/ 15 w 16"/>
                <a:gd name="T27" fmla="*/ 7 h 23"/>
                <a:gd name="T28" fmla="*/ 10 w 16"/>
                <a:gd name="T29" fmla="*/ 13 h 23"/>
                <a:gd name="T30" fmla="*/ 15 w 16"/>
                <a:gd name="T31" fmla="*/ 23 h 23"/>
                <a:gd name="T32" fmla="*/ 15 w 16"/>
                <a:gd name="T33" fmla="*/ 23 h 23"/>
                <a:gd name="T34" fmla="*/ 14 w 16"/>
                <a:gd name="T35" fmla="*/ 23 h 23"/>
                <a:gd name="T36" fmla="*/ 13 w 16"/>
                <a:gd name="T37" fmla="*/ 7 h 23"/>
                <a:gd name="T38" fmla="*/ 8 w 16"/>
                <a:gd name="T39" fmla="*/ 2 h 23"/>
                <a:gd name="T40" fmla="*/ 2 w 16"/>
                <a:gd name="T41" fmla="*/ 2 h 23"/>
                <a:gd name="T42" fmla="*/ 2 w 16"/>
                <a:gd name="T43" fmla="*/ 2 h 23"/>
                <a:gd name="T44" fmla="*/ 2 w 16"/>
                <a:gd name="T45" fmla="*/ 11 h 23"/>
                <a:gd name="T46" fmla="*/ 2 w 16"/>
                <a:gd name="T47" fmla="*/ 11 h 23"/>
                <a:gd name="T48" fmla="*/ 8 w 16"/>
                <a:gd name="T49" fmla="*/ 11 h 23"/>
                <a:gd name="T50" fmla="*/ 13 w 16"/>
                <a:gd name="T51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23">
                  <a:moveTo>
                    <a:pt x="14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10"/>
                    <a:pt x="13" y="12"/>
                    <a:pt x="10" y="1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5" y="23"/>
                    <a:pt x="15" y="23"/>
                  </a:cubicBezTo>
                  <a:lnTo>
                    <a:pt x="14" y="23"/>
                  </a:lnTo>
                  <a:close/>
                  <a:moveTo>
                    <a:pt x="13" y="7"/>
                  </a:moveTo>
                  <a:cubicBezTo>
                    <a:pt x="13" y="4"/>
                    <a:pt x="11" y="2"/>
                    <a:pt x="8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11"/>
                    <a:pt x="13" y="9"/>
                    <a:pt x="13" y="7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52"/>
            <p:cNvSpPr>
              <a:spLocks/>
            </p:cNvSpPr>
            <p:nvPr userDrawn="1"/>
          </p:nvSpPr>
          <p:spPr bwMode="auto">
            <a:xfrm>
              <a:off x="3983" y="4194"/>
              <a:ext cx="27" cy="39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0 h 23"/>
                <a:gd name="T4" fmla="*/ 1 w 16"/>
                <a:gd name="T5" fmla="*/ 0 h 23"/>
                <a:gd name="T6" fmla="*/ 2 w 16"/>
                <a:gd name="T7" fmla="*/ 0 h 23"/>
                <a:gd name="T8" fmla="*/ 2 w 16"/>
                <a:gd name="T9" fmla="*/ 14 h 23"/>
                <a:gd name="T10" fmla="*/ 13 w 16"/>
                <a:gd name="T11" fmla="*/ 0 h 23"/>
                <a:gd name="T12" fmla="*/ 13 w 16"/>
                <a:gd name="T13" fmla="*/ 0 h 23"/>
                <a:gd name="T14" fmla="*/ 15 w 16"/>
                <a:gd name="T15" fmla="*/ 0 h 23"/>
                <a:gd name="T16" fmla="*/ 15 w 16"/>
                <a:gd name="T17" fmla="*/ 1 h 23"/>
                <a:gd name="T18" fmla="*/ 8 w 16"/>
                <a:gd name="T19" fmla="*/ 9 h 23"/>
                <a:gd name="T20" fmla="*/ 15 w 16"/>
                <a:gd name="T21" fmla="*/ 23 h 23"/>
                <a:gd name="T22" fmla="*/ 15 w 16"/>
                <a:gd name="T23" fmla="*/ 23 h 23"/>
                <a:gd name="T24" fmla="*/ 14 w 16"/>
                <a:gd name="T25" fmla="*/ 23 h 23"/>
                <a:gd name="T26" fmla="*/ 13 w 16"/>
                <a:gd name="T27" fmla="*/ 23 h 23"/>
                <a:gd name="T28" fmla="*/ 6 w 16"/>
                <a:gd name="T29" fmla="*/ 11 h 23"/>
                <a:gd name="T30" fmla="*/ 2 w 16"/>
                <a:gd name="T31" fmla="*/ 16 h 23"/>
                <a:gd name="T32" fmla="*/ 2 w 16"/>
                <a:gd name="T33" fmla="*/ 23 h 23"/>
                <a:gd name="T34" fmla="*/ 1 w 16"/>
                <a:gd name="T35" fmla="*/ 23 h 23"/>
                <a:gd name="T36" fmla="*/ 0 w 16"/>
                <a:gd name="T37" fmla="*/ 23 h 23"/>
                <a:gd name="T38" fmla="*/ 0 w 16"/>
                <a:gd name="T39" fmla="*/ 23 h 23"/>
                <a:gd name="T40" fmla="*/ 0 w 16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53"/>
            <p:cNvSpPr>
              <a:spLocks/>
            </p:cNvSpPr>
            <p:nvPr userDrawn="1"/>
          </p:nvSpPr>
          <p:spPr bwMode="auto">
            <a:xfrm>
              <a:off x="3832" y="3731"/>
              <a:ext cx="132" cy="259"/>
            </a:xfrm>
            <a:custGeom>
              <a:avLst/>
              <a:gdLst>
                <a:gd name="T0" fmla="*/ 77 w 77"/>
                <a:gd name="T1" fmla="*/ 123 h 151"/>
                <a:gd name="T2" fmla="*/ 61 w 77"/>
                <a:gd name="T3" fmla="*/ 115 h 151"/>
                <a:gd name="T4" fmla="*/ 46 w 77"/>
                <a:gd name="T5" fmla="*/ 52 h 151"/>
                <a:gd name="T6" fmla="*/ 54 w 77"/>
                <a:gd name="T7" fmla="*/ 0 h 151"/>
                <a:gd name="T8" fmla="*/ 53 w 77"/>
                <a:gd name="T9" fmla="*/ 0 h 151"/>
                <a:gd name="T10" fmla="*/ 30 w 77"/>
                <a:gd name="T11" fmla="*/ 57 h 151"/>
                <a:gd name="T12" fmla="*/ 45 w 77"/>
                <a:gd name="T13" fmla="*/ 151 h 151"/>
                <a:gd name="T14" fmla="*/ 77 w 77"/>
                <a:gd name="T15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1">
                  <a:moveTo>
                    <a:pt x="77" y="123"/>
                  </a:moveTo>
                  <a:cubicBezTo>
                    <a:pt x="73" y="121"/>
                    <a:pt x="68" y="119"/>
                    <a:pt x="61" y="115"/>
                  </a:cubicBezTo>
                  <a:cubicBezTo>
                    <a:pt x="40" y="103"/>
                    <a:pt x="34" y="84"/>
                    <a:pt x="46" y="52"/>
                  </a:cubicBezTo>
                  <a:cubicBezTo>
                    <a:pt x="52" y="33"/>
                    <a:pt x="56" y="17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21"/>
                    <a:pt x="44" y="34"/>
                    <a:pt x="30" y="57"/>
                  </a:cubicBezTo>
                  <a:cubicBezTo>
                    <a:pt x="0" y="105"/>
                    <a:pt x="31" y="140"/>
                    <a:pt x="45" y="151"/>
                  </a:cubicBezTo>
                  <a:cubicBezTo>
                    <a:pt x="58" y="144"/>
                    <a:pt x="69" y="135"/>
                    <a:pt x="77" y="123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54"/>
            <p:cNvSpPr>
              <a:spLocks/>
            </p:cNvSpPr>
            <p:nvPr userDrawn="1"/>
          </p:nvSpPr>
          <p:spPr bwMode="auto">
            <a:xfrm>
              <a:off x="3755" y="3724"/>
              <a:ext cx="159" cy="281"/>
            </a:xfrm>
            <a:custGeom>
              <a:avLst/>
              <a:gdLst>
                <a:gd name="T0" fmla="*/ 61 w 93"/>
                <a:gd name="T1" fmla="*/ 59 h 164"/>
                <a:gd name="T2" fmla="*/ 93 w 93"/>
                <a:gd name="T3" fmla="*/ 1 h 164"/>
                <a:gd name="T4" fmla="*/ 93 w 93"/>
                <a:gd name="T5" fmla="*/ 0 h 164"/>
                <a:gd name="T6" fmla="*/ 39 w 93"/>
                <a:gd name="T7" fmla="*/ 58 h 164"/>
                <a:gd name="T8" fmla="*/ 12 w 93"/>
                <a:gd name="T9" fmla="*/ 154 h 164"/>
                <a:gd name="T10" fmla="*/ 51 w 93"/>
                <a:gd name="T11" fmla="*/ 164 h 164"/>
                <a:gd name="T12" fmla="*/ 60 w 93"/>
                <a:gd name="T13" fmla="*/ 163 h 164"/>
                <a:gd name="T14" fmla="*/ 61 w 93"/>
                <a:gd name="T15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64">
                  <a:moveTo>
                    <a:pt x="61" y="59"/>
                  </a:moveTo>
                  <a:cubicBezTo>
                    <a:pt x="84" y="32"/>
                    <a:pt x="92" y="19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7" y="23"/>
                    <a:pt x="74" y="34"/>
                    <a:pt x="39" y="58"/>
                  </a:cubicBezTo>
                  <a:cubicBezTo>
                    <a:pt x="0" y="83"/>
                    <a:pt x="2" y="127"/>
                    <a:pt x="12" y="154"/>
                  </a:cubicBezTo>
                  <a:cubicBezTo>
                    <a:pt x="24" y="160"/>
                    <a:pt x="37" y="164"/>
                    <a:pt x="51" y="164"/>
                  </a:cubicBezTo>
                  <a:cubicBezTo>
                    <a:pt x="54" y="164"/>
                    <a:pt x="57" y="164"/>
                    <a:pt x="60" y="163"/>
                  </a:cubicBezTo>
                  <a:cubicBezTo>
                    <a:pt x="33" y="122"/>
                    <a:pt x="35" y="90"/>
                    <a:pt x="61" y="59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55"/>
            <p:cNvSpPr>
              <a:spLocks/>
            </p:cNvSpPr>
            <p:nvPr userDrawn="1"/>
          </p:nvSpPr>
          <p:spPr bwMode="auto">
            <a:xfrm>
              <a:off x="3694" y="3721"/>
              <a:ext cx="212" cy="228"/>
            </a:xfrm>
            <a:custGeom>
              <a:avLst/>
              <a:gdLst>
                <a:gd name="T0" fmla="*/ 83 w 124"/>
                <a:gd name="T1" fmla="*/ 41 h 133"/>
                <a:gd name="T2" fmla="*/ 124 w 124"/>
                <a:gd name="T3" fmla="*/ 0 h 133"/>
                <a:gd name="T4" fmla="*/ 124 w 124"/>
                <a:gd name="T5" fmla="*/ 0 h 133"/>
                <a:gd name="T6" fmla="*/ 52 w 124"/>
                <a:gd name="T7" fmla="*/ 32 h 133"/>
                <a:gd name="T8" fmla="*/ 2 w 124"/>
                <a:gd name="T9" fmla="*/ 64 h 133"/>
                <a:gd name="T10" fmla="*/ 0 w 124"/>
                <a:gd name="T11" fmla="*/ 79 h 133"/>
                <a:gd name="T12" fmla="*/ 20 w 124"/>
                <a:gd name="T13" fmla="*/ 133 h 133"/>
                <a:gd name="T14" fmla="*/ 83 w 124"/>
                <a:gd name="T15" fmla="*/ 4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33">
                  <a:moveTo>
                    <a:pt x="83" y="41"/>
                  </a:moveTo>
                  <a:cubicBezTo>
                    <a:pt x="109" y="30"/>
                    <a:pt x="121" y="13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2" y="23"/>
                    <a:pt x="90" y="27"/>
                    <a:pt x="52" y="32"/>
                  </a:cubicBezTo>
                  <a:cubicBezTo>
                    <a:pt x="30" y="35"/>
                    <a:pt x="12" y="48"/>
                    <a:pt x="2" y="64"/>
                  </a:cubicBezTo>
                  <a:cubicBezTo>
                    <a:pt x="1" y="69"/>
                    <a:pt x="0" y="74"/>
                    <a:pt x="0" y="79"/>
                  </a:cubicBezTo>
                  <a:cubicBezTo>
                    <a:pt x="0" y="99"/>
                    <a:pt x="8" y="118"/>
                    <a:pt x="20" y="133"/>
                  </a:cubicBezTo>
                  <a:cubicBezTo>
                    <a:pt x="19" y="68"/>
                    <a:pt x="52" y="54"/>
                    <a:pt x="83" y="41"/>
                  </a:cubicBezTo>
                  <a:close/>
                </a:path>
              </a:pathLst>
            </a:custGeom>
            <a:solidFill>
              <a:srgbClr val="211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53" r:id="rId2"/>
    <p:sldLayoutId id="2147484050" r:id="rId3"/>
    <p:sldLayoutId id="2147484008" r:id="rId4"/>
    <p:sldLayoutId id="2147484022" r:id="rId5"/>
    <p:sldLayoutId id="2147484011" r:id="rId6"/>
    <p:sldLayoutId id="2147484014" r:id="rId7"/>
    <p:sldLayoutId id="2147484020" r:id="rId8"/>
    <p:sldLayoutId id="2147484051" r:id="rId9"/>
    <p:sldLayoutId id="2147484028" r:id="rId10"/>
    <p:sldLayoutId id="2147484032" r:id="rId11"/>
    <p:sldLayoutId id="2147484018" r:id="rId12"/>
    <p:sldLayoutId id="2147484052" r:id="rId13"/>
  </p:sldLayoutIdLst>
  <p:hf sldNum="0"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kern="1200" spc="3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6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1162" userDrawn="1">
          <p15:clr>
            <a:srgbClr val="F26B43"/>
          </p15:clr>
        </p15:guide>
        <p15:guide id="28" pos="370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41" userDrawn="1">
          <p15:clr>
            <a:srgbClr val="F26B43"/>
          </p15:clr>
        </p15:guide>
        <p15:guide id="51" orient="horz" pos="414" userDrawn="1">
          <p15:clr>
            <a:srgbClr val="F26B43"/>
          </p15:clr>
        </p15:guide>
        <p15:guide id="52" pos="4339" userDrawn="1">
          <p15:clr>
            <a:srgbClr val="F26B43"/>
          </p15:clr>
        </p15:guide>
        <p15:guide id="53" pos="4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3" Type="http://schemas.openxmlformats.org/officeDocument/2006/relationships/image" Target="../media/image47.png"/><Relationship Id="rId7" Type="http://schemas.openxmlformats.org/officeDocument/2006/relationships/image" Target="../media/image38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11" Type="http://schemas.openxmlformats.org/officeDocument/2006/relationships/image" Target="../media/image44.png"/><Relationship Id="rId5" Type="http://schemas.openxmlformats.org/officeDocument/2006/relationships/image" Target="../media/image35.png"/><Relationship Id="rId10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image" Target="../media/image38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11" Type="http://schemas.openxmlformats.org/officeDocument/2006/relationships/image" Target="../media/image44.png"/><Relationship Id="rId5" Type="http://schemas.openxmlformats.org/officeDocument/2006/relationships/image" Target="../media/image35.png"/><Relationship Id="rId10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microsoft.com/office/2007/relationships/media" Target="../media/media2.mp4"/><Relationship Id="rId7" Type="http://schemas.openxmlformats.org/officeDocument/2006/relationships/image" Target="../media/image67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22.jpeg"/><Relationship Id="rId4" Type="http://schemas.openxmlformats.org/officeDocument/2006/relationships/image" Target="../media/image9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3392C4C-5E48-78D5-57D4-E5926B538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75" y="2676493"/>
            <a:ext cx="7341129" cy="1036319"/>
          </a:xfrm>
          <a:noFill/>
        </p:spPr>
        <p:txBody>
          <a:bodyPr anchor="t">
            <a:noAutofit/>
          </a:bodyPr>
          <a:lstStyle/>
          <a:p>
            <a:r>
              <a:rPr lang="en-US" sz="4400" dirty="0"/>
              <a:t>Basic Physics of Sound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91CA498-37E8-916A-164E-8709D67F71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41575" y="3827463"/>
            <a:ext cx="7341129" cy="412750"/>
          </a:xfrm>
          <a:noFill/>
        </p:spPr>
        <p:txBody>
          <a:bodyPr/>
          <a:lstStyle/>
          <a:p>
            <a:r>
              <a:rPr lang="en-US" sz="2400" dirty="0"/>
              <a:t>Fundamentals of Acoustics and Sound</a:t>
            </a:r>
          </a:p>
          <a:p>
            <a:r>
              <a:rPr lang="en-US" sz="2400" dirty="0"/>
              <a:t>Dorte Hammershøi</a:t>
            </a:r>
          </a:p>
        </p:txBody>
      </p:sp>
    </p:spTree>
    <p:extLst>
      <p:ext uri="{BB962C8B-B14F-4D97-AF65-F5344CB8AC3E}">
        <p14:creationId xmlns:p14="http://schemas.microsoft.com/office/powerpoint/2010/main" val="1979660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5122C9-DD35-3CB0-F806-E8F66801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at media boundary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5DA11-5471-7B74-57FA-7F332CF4E5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3405" y="2101809"/>
            <a:ext cx="6545677" cy="3765591"/>
          </a:xfrm>
        </p:spPr>
        <p:txBody>
          <a:bodyPr/>
          <a:lstStyle/>
          <a:p>
            <a:r>
              <a:rPr lang="en-US" dirty="0"/>
              <a:t>Boundary between two fluids (longitudinal motion only)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54CCB-8597-8CA4-BBAA-333F171E8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555"/>
          <a:stretch/>
        </p:blipFill>
        <p:spPr>
          <a:xfrm>
            <a:off x="7425834" y="1"/>
            <a:ext cx="4773600" cy="373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6621CB-7009-ADD1-388C-B608A28AD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4" t="27228" b="51196"/>
          <a:stretch/>
        </p:blipFill>
        <p:spPr>
          <a:xfrm>
            <a:off x="7515256" y="1666368"/>
            <a:ext cx="4684177" cy="713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85A27E-BE8D-8D73-A7AA-02653F4334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4" t="56714" b="25471"/>
          <a:stretch/>
        </p:blipFill>
        <p:spPr>
          <a:xfrm>
            <a:off x="7515257" y="2440961"/>
            <a:ext cx="4684178" cy="567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44FDCD-F249-71FB-C368-D6A319A63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03" t="37478" r="5898" b="5162"/>
          <a:stretch/>
        </p:blipFill>
        <p:spPr>
          <a:xfrm>
            <a:off x="9301901" y="373447"/>
            <a:ext cx="1276189" cy="1244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AB4856-6CC9-BE9F-E0BE-7BBA8DC73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682" y="381670"/>
            <a:ext cx="567198" cy="148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752519-CE8D-BD4A-09BD-DB7B410FD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766" y="377190"/>
            <a:ext cx="579582" cy="1530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95F98C-3963-E5D2-C3A2-6A8BB81A5A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9392" y="1012203"/>
            <a:ext cx="1508399" cy="4953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A7CEFB-2B87-C78A-5C2E-FB53A582FC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5257" y="460113"/>
            <a:ext cx="1520783" cy="485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BB2949-F5F9-88AE-4495-2446918F7DA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73"/>
          <a:stretch/>
        </p:blipFill>
        <p:spPr>
          <a:xfrm>
            <a:off x="7515255" y="3653167"/>
            <a:ext cx="4684179" cy="112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1F1EC2-4BE5-E8B3-7424-AEA242B909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2723" y="669626"/>
            <a:ext cx="1609950" cy="495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3CF14A-2A82-808B-5F56-3D29AC4AE8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12"/>
          <a:stretch/>
        </p:blipFill>
        <p:spPr>
          <a:xfrm>
            <a:off x="7569816" y="4890157"/>
            <a:ext cx="4637052" cy="3714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AD6225-38CE-5F6C-2994-DC8574FB73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9816" y="5421183"/>
            <a:ext cx="4492144" cy="13499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C2D0C7-0E98-CA07-AE92-4EB93844F98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874"/>
          <a:stretch/>
        </p:blipFill>
        <p:spPr>
          <a:xfrm>
            <a:off x="7515256" y="3053013"/>
            <a:ext cx="4684177" cy="522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loud 20">
                <a:extLst>
                  <a:ext uri="{FF2B5EF4-FFF2-40B4-BE49-F238E27FC236}">
                    <a16:creationId xmlns:a16="http://schemas.microsoft.com/office/drawing/2014/main" id="{C842809F-8723-616B-E6DE-8FCF830EC573}"/>
                  </a:ext>
                </a:extLst>
              </p:cNvPr>
              <p:cNvSpPr/>
              <p:nvPr/>
            </p:nvSpPr>
            <p:spPr>
              <a:xfrm>
                <a:off x="6239906" y="1072592"/>
                <a:ext cx="1265044" cy="586964"/>
              </a:xfrm>
              <a:prstGeom prst="clou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b="0" dirty="0"/>
                  <a:t>Wavenumber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DK" sz="1000" dirty="0"/>
              </a:p>
            </p:txBody>
          </p:sp>
        </mc:Choice>
        <mc:Fallback xmlns="">
          <p:sp>
            <p:nvSpPr>
              <p:cNvPr id="21" name="Cloud 20">
                <a:extLst>
                  <a:ext uri="{FF2B5EF4-FFF2-40B4-BE49-F238E27FC236}">
                    <a16:creationId xmlns:a16="http://schemas.microsoft.com/office/drawing/2014/main" id="{C842809F-8723-616B-E6DE-8FCF830EC5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906" y="1072592"/>
                <a:ext cx="1265044" cy="586964"/>
              </a:xfrm>
              <a:prstGeom prst="cloud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93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5122C9-DD35-3CB0-F806-E8F66801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at media boundary</a:t>
            </a:r>
            <a:endParaRPr lang="en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3D5DA11-5471-7B74-57FA-7F332CF4E5B0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583405" y="2101809"/>
                <a:ext cx="6480941" cy="39591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Boundary between two fluids (longitudinal motion only)</a:t>
                </a:r>
              </a:p>
              <a:p>
                <a:r>
                  <a:rPr lang="en-US" dirty="0">
                    <a:solidFill>
                      <a:srgbClr val="BDD78B"/>
                    </a:solidFill>
                  </a:rPr>
                  <a:t>Pressure reflection coefficient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Always </a:t>
                </a:r>
                <a:r>
                  <a:rPr lang="en-US" dirty="0">
                    <a:solidFill>
                      <a:srgbClr val="FFC000"/>
                    </a:solidFill>
                  </a:rPr>
                  <a:t>real</a:t>
                </a:r>
                <a:r>
                  <a:rPr lang="en-US" dirty="0"/>
                  <a:t>, and either</a:t>
                </a:r>
                <a:br>
                  <a:rPr lang="en-US" dirty="0"/>
                </a:br>
                <a:r>
                  <a:rPr lang="en-US" dirty="0"/>
                  <a:t>Positive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): Reflections </a:t>
                </a:r>
                <a:r>
                  <a:rPr lang="en-US" dirty="0">
                    <a:solidFill>
                      <a:srgbClr val="FFC000"/>
                    </a:solidFill>
                  </a:rPr>
                  <a:t>in phase</a:t>
                </a:r>
                <a:r>
                  <a:rPr lang="en-US" dirty="0"/>
                  <a:t> with incident waves, or</a:t>
                </a:r>
                <a:br>
                  <a:rPr lang="en-US" dirty="0"/>
                </a:br>
                <a:r>
                  <a:rPr lang="en-US" dirty="0"/>
                  <a:t>Negative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): Reflections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180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</a:rPr>
                  <a:t> out of phase</a:t>
                </a:r>
                <a:endParaRPr lang="en-US" dirty="0"/>
              </a:p>
              <a:p>
                <a:r>
                  <a:rPr lang="en-US" dirty="0">
                    <a:solidFill>
                      <a:srgbClr val="BDD78B"/>
                    </a:solidFill>
                  </a:rPr>
                  <a:t>Pressure Transmission Coefficient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Always </a:t>
                </a:r>
                <a:r>
                  <a:rPr lang="en-US" dirty="0">
                    <a:solidFill>
                      <a:srgbClr val="FFC000"/>
                    </a:solidFill>
                  </a:rPr>
                  <a:t>real</a:t>
                </a:r>
                <a:r>
                  <a:rPr lang="en-US" dirty="0"/>
                  <a:t>, and always </a:t>
                </a:r>
                <a:r>
                  <a:rPr lang="en-US" dirty="0">
                    <a:solidFill>
                      <a:srgbClr val="FFC000"/>
                    </a:solidFill>
                  </a:rPr>
                  <a:t>in phase</a:t>
                </a:r>
                <a:r>
                  <a:rPr lang="en-US" dirty="0"/>
                  <a:t> with incident wave</a:t>
                </a:r>
              </a:p>
              <a:p>
                <a:r>
                  <a:rPr lang="en-US" dirty="0">
                    <a:solidFill>
                      <a:srgbClr val="9799FF"/>
                    </a:solidFill>
                  </a:rPr>
                  <a:t>Intensity Coefficients</a:t>
                </a:r>
                <a:r>
                  <a:rPr lang="en-US" dirty="0"/>
                  <a:t> (equal to power coefficients):</a:t>
                </a:r>
                <a:br>
                  <a:rPr lang="en-US" dirty="0"/>
                </a:br>
                <a:r>
                  <a:rPr lang="en-US" dirty="0"/>
                  <a:t>Independent of direction of the wave </a:t>
                </a:r>
                <a:br>
                  <a:rPr lang="en-US" dirty="0"/>
                </a:br>
                <a:r>
                  <a:rPr lang="en-US" dirty="0"/>
                  <a:t>(special case of reciprocity)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3D5DA11-5471-7B74-57FA-7F332CF4E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583405" y="2101809"/>
                <a:ext cx="6480941" cy="3959126"/>
              </a:xfrm>
              <a:blipFill>
                <a:blip r:embed="rId3"/>
                <a:stretch>
                  <a:fillRect l="-9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1154CCB-8597-8CA4-BBAA-333F171E8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555"/>
          <a:stretch/>
        </p:blipFill>
        <p:spPr>
          <a:xfrm>
            <a:off x="7425834" y="1"/>
            <a:ext cx="4773600" cy="373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6621CB-7009-ADD1-388C-B608A28ADB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228" b="51196"/>
          <a:stretch/>
        </p:blipFill>
        <p:spPr>
          <a:xfrm>
            <a:off x="7425834" y="1666368"/>
            <a:ext cx="4773600" cy="713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44FDCD-F249-71FB-C368-D6A319A63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903" t="37478" r="5898" b="5162"/>
          <a:stretch/>
        </p:blipFill>
        <p:spPr>
          <a:xfrm>
            <a:off x="9301901" y="373447"/>
            <a:ext cx="1276189" cy="1244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AB4856-6CC9-BE9F-E0BE-7BBA8DC73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3682" y="381670"/>
            <a:ext cx="567198" cy="148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752519-CE8D-BD4A-09BD-DB7B410FD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4766" y="377190"/>
            <a:ext cx="579582" cy="1530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95F98C-3963-E5D2-C3A2-6A8BB81A5A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9392" y="1012203"/>
            <a:ext cx="1508399" cy="4953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A7CEFB-2B87-C78A-5C2E-FB53A582F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5257" y="460113"/>
            <a:ext cx="1520783" cy="485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1F1EC2-4BE5-E8B3-7424-AEA242B909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2723" y="669626"/>
            <a:ext cx="1609950" cy="495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AD6225-38CE-5F6C-2994-DC8574FB73F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0624"/>
          <a:stretch/>
        </p:blipFill>
        <p:spPr>
          <a:xfrm>
            <a:off x="7569816" y="2601952"/>
            <a:ext cx="4492144" cy="801576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1B12C2-095D-3E81-B8F8-772546EA3C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0" t="62889" r="1995" b="10366"/>
          <a:stretch/>
        </p:blipFill>
        <p:spPr>
          <a:xfrm>
            <a:off x="7566562" y="3593292"/>
            <a:ext cx="4492144" cy="884663"/>
          </a:xfrm>
          <a:prstGeom prst="rect">
            <a:avLst/>
          </a:prstGeom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8A5B94-49BC-4A3C-89BE-5C5C62B994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7503" y="4667719"/>
            <a:ext cx="4572257" cy="161738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loud 20">
                <a:extLst>
                  <a:ext uri="{FF2B5EF4-FFF2-40B4-BE49-F238E27FC236}">
                    <a16:creationId xmlns:a16="http://schemas.microsoft.com/office/drawing/2014/main" id="{8B1E6F43-5ADF-FBCE-9009-3AAABC686A4F}"/>
                  </a:ext>
                </a:extLst>
              </p:cNvPr>
              <p:cNvSpPr/>
              <p:nvPr/>
            </p:nvSpPr>
            <p:spPr>
              <a:xfrm>
                <a:off x="6239906" y="1072592"/>
                <a:ext cx="1265044" cy="586964"/>
              </a:xfrm>
              <a:prstGeom prst="clou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b="0" dirty="0"/>
                  <a:t>Wavenumber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DK" sz="1000" dirty="0"/>
              </a:p>
            </p:txBody>
          </p:sp>
        </mc:Choice>
        <mc:Fallback xmlns="">
          <p:sp>
            <p:nvSpPr>
              <p:cNvPr id="21" name="Cloud 20">
                <a:extLst>
                  <a:ext uri="{FF2B5EF4-FFF2-40B4-BE49-F238E27FC236}">
                    <a16:creationId xmlns:a16="http://schemas.microsoft.com/office/drawing/2014/main" id="{8B1E6F43-5ADF-FBCE-9009-3AAABC686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906" y="1072592"/>
                <a:ext cx="1265044" cy="586964"/>
              </a:xfrm>
              <a:prstGeom prst="cloud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79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5122C9-DD35-3CB0-F806-E8F66801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 at media boundary</a:t>
            </a:r>
            <a:endParaRPr lang="en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3D5DA11-5471-7B74-57FA-7F332CF4E5B0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583405" y="2101809"/>
                <a:ext cx="6480941" cy="418329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Extreme cases:</a:t>
                </a:r>
              </a:p>
              <a:p>
                <a:r>
                  <a:rPr lang="en-US" dirty="0"/>
                  <a:t>Large impedance change: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baseline="-2500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baseline="-2500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baseline="-2500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baseline="-2500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Transmitted intensity small,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>
                    <a:solidFill>
                      <a:srgbClr val="FFC000"/>
                    </a:solidFill>
                  </a:rPr>
                  <a:t>Reflected intensity close to unity</a:t>
                </a:r>
                <a:r>
                  <a:rPr lang="en-US" dirty="0"/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Rigid boundary: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: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>
                    <a:solidFill>
                      <a:srgbClr val="FFC000"/>
                    </a:solidFill>
                  </a:rPr>
                  <a:t>Particle velocity zero</a:t>
                </a:r>
                <a:r>
                  <a:rPr lang="en-US" dirty="0"/>
                  <a:t> at boundary</a:t>
                </a:r>
              </a:p>
              <a:p>
                <a:r>
                  <a:rPr lang="en-US" dirty="0"/>
                  <a:t>Pressure release, 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>
                    <a:solidFill>
                      <a:srgbClr val="FFC000"/>
                    </a:solidFill>
                  </a:rPr>
                  <a:t>Acoustic pressure zero</a:t>
                </a:r>
                <a:r>
                  <a:rPr lang="en-US" dirty="0"/>
                  <a:t> at boundary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3D5DA11-5471-7B74-57FA-7F332CF4E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583405" y="2101809"/>
                <a:ext cx="6480941" cy="4183290"/>
              </a:xfrm>
              <a:blipFill>
                <a:blip r:embed="rId3"/>
                <a:stretch>
                  <a:fillRect l="-94" t="-29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1154CCB-8597-8CA4-BBAA-333F171E8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555"/>
          <a:stretch/>
        </p:blipFill>
        <p:spPr>
          <a:xfrm>
            <a:off x="7425834" y="1"/>
            <a:ext cx="4773600" cy="373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6621CB-7009-ADD1-388C-B608A28ADB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228" b="51196"/>
          <a:stretch/>
        </p:blipFill>
        <p:spPr>
          <a:xfrm>
            <a:off x="7425834" y="1666368"/>
            <a:ext cx="4773600" cy="713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44FDCD-F249-71FB-C368-D6A319A63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903" t="37478" r="5898" b="5162"/>
          <a:stretch/>
        </p:blipFill>
        <p:spPr>
          <a:xfrm>
            <a:off x="9301901" y="373447"/>
            <a:ext cx="1276189" cy="1244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AB4856-6CC9-BE9F-E0BE-7BBA8DC73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3682" y="381670"/>
            <a:ext cx="567198" cy="148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752519-CE8D-BD4A-09BD-DB7B410FD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4766" y="377190"/>
            <a:ext cx="579582" cy="1530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95F98C-3963-E5D2-C3A2-6A8BB81A5A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9392" y="1012203"/>
            <a:ext cx="1508399" cy="4953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A7CEFB-2B87-C78A-5C2E-FB53A582F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5257" y="460113"/>
            <a:ext cx="1520783" cy="485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1F1EC2-4BE5-E8B3-7424-AEA242B909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2723" y="669626"/>
            <a:ext cx="1609950" cy="495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AD6225-38CE-5F6C-2994-DC8574FB73F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0624"/>
          <a:stretch/>
        </p:blipFill>
        <p:spPr>
          <a:xfrm>
            <a:off x="7569816" y="2601952"/>
            <a:ext cx="4492144" cy="801576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1B12C2-095D-3E81-B8F8-772546EA3C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0" t="62889" r="1995" b="10366"/>
          <a:stretch/>
        </p:blipFill>
        <p:spPr>
          <a:xfrm>
            <a:off x="7566562" y="3593292"/>
            <a:ext cx="4492144" cy="884663"/>
          </a:xfrm>
          <a:prstGeom prst="rect">
            <a:avLst/>
          </a:prstGeom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8A5B94-49BC-4A3C-89BE-5C5C62B994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7503" y="4667719"/>
            <a:ext cx="4572257" cy="161738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loud 6">
                <a:extLst>
                  <a:ext uri="{FF2B5EF4-FFF2-40B4-BE49-F238E27FC236}">
                    <a16:creationId xmlns:a16="http://schemas.microsoft.com/office/drawing/2014/main" id="{99DCDED9-6824-F0DC-94FD-68899C17483F}"/>
                  </a:ext>
                </a:extLst>
              </p:cNvPr>
              <p:cNvSpPr/>
              <p:nvPr/>
            </p:nvSpPr>
            <p:spPr>
              <a:xfrm>
                <a:off x="6239906" y="1072592"/>
                <a:ext cx="1265044" cy="586964"/>
              </a:xfrm>
              <a:prstGeom prst="clou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b="0" dirty="0"/>
                  <a:t>Wavenumber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DK" sz="1000" dirty="0"/>
              </a:p>
            </p:txBody>
          </p:sp>
        </mc:Choice>
        <mc:Fallback xmlns="">
          <p:sp>
            <p:nvSpPr>
              <p:cNvPr id="7" name="Cloud 6">
                <a:extLst>
                  <a:ext uri="{FF2B5EF4-FFF2-40B4-BE49-F238E27FC236}">
                    <a16:creationId xmlns:a16="http://schemas.microsoft.com/office/drawing/2014/main" id="{99DCDED9-6824-F0DC-94FD-68899C174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906" y="1072592"/>
                <a:ext cx="1265044" cy="586964"/>
              </a:xfrm>
              <a:prstGeom prst="cloud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080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D83551-20D2-40ED-4C4D-B54DD0A2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waves through layers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4291C-EA8D-B365-3DF2-687761334B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Fluids, i.e., longitudinal motion only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EB280-D9EF-5C16-8D84-63AF13FB5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317" y="0"/>
            <a:ext cx="4780072" cy="3293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7B854-0670-CE8C-739E-9A1809D0AA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67"/>
          <a:stretch/>
        </p:blipFill>
        <p:spPr>
          <a:xfrm>
            <a:off x="7426789" y="2709281"/>
            <a:ext cx="4773600" cy="2550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CEA3D5-4A6D-F6B8-C192-104A4D5033EB}"/>
              </a:ext>
            </a:extLst>
          </p:cNvPr>
          <p:cNvSpPr/>
          <p:nvPr/>
        </p:nvSpPr>
        <p:spPr>
          <a:xfrm>
            <a:off x="10333463" y="2101809"/>
            <a:ext cx="341971" cy="26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D58A6-1FA4-38AB-EBBB-F32B2B1E3BDE}"/>
              </a:ext>
            </a:extLst>
          </p:cNvPr>
          <p:cNvSpPr/>
          <p:nvPr/>
        </p:nvSpPr>
        <p:spPr>
          <a:xfrm>
            <a:off x="11189626" y="2088794"/>
            <a:ext cx="341971" cy="26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293B8-3903-9C4D-3B5D-5CA4F53094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95"/>
          <a:stretch/>
        </p:blipFill>
        <p:spPr>
          <a:xfrm>
            <a:off x="9741438" y="825191"/>
            <a:ext cx="2450562" cy="1347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loud 8">
                <a:extLst>
                  <a:ext uri="{FF2B5EF4-FFF2-40B4-BE49-F238E27FC236}">
                    <a16:creationId xmlns:a16="http://schemas.microsoft.com/office/drawing/2014/main" id="{5E28AA16-043F-DC55-05EA-2960ED614FF4}"/>
                  </a:ext>
                </a:extLst>
              </p:cNvPr>
              <p:cNvSpPr/>
              <p:nvPr/>
            </p:nvSpPr>
            <p:spPr>
              <a:xfrm>
                <a:off x="6239906" y="1072592"/>
                <a:ext cx="1265044" cy="586964"/>
              </a:xfrm>
              <a:prstGeom prst="clou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b="0" dirty="0"/>
                  <a:t>Wavenumber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DK" sz="1000" dirty="0"/>
              </a:p>
            </p:txBody>
          </p:sp>
        </mc:Choice>
        <mc:Fallback xmlns="">
          <p:sp>
            <p:nvSpPr>
              <p:cNvPr id="9" name="Cloud 8">
                <a:extLst>
                  <a:ext uri="{FF2B5EF4-FFF2-40B4-BE49-F238E27FC236}">
                    <a16:creationId xmlns:a16="http://schemas.microsoft.com/office/drawing/2014/main" id="{5E28AA16-043F-DC55-05EA-2960ED614F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906" y="1072592"/>
                <a:ext cx="1265044" cy="586964"/>
              </a:xfrm>
              <a:prstGeom prst="cloud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26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D83551-20D2-40ED-4C4D-B54DD0A2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waves through layers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4291C-EA8D-B365-3DF2-687761334B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Fluids, i.e., longitudinal motion only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EB280-D9EF-5C16-8D84-63AF13FB5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800" y="0"/>
            <a:ext cx="4780072" cy="3293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7B854-0670-CE8C-739E-9A1809D0AA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3" t="78099"/>
          <a:stretch/>
        </p:blipFill>
        <p:spPr>
          <a:xfrm>
            <a:off x="7504904" y="2766312"/>
            <a:ext cx="4687095" cy="671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22A8A3-1989-C10E-2F5E-EEBA5E08E1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65" b="21213"/>
          <a:stretch/>
        </p:blipFill>
        <p:spPr>
          <a:xfrm>
            <a:off x="7426789" y="3575469"/>
            <a:ext cx="4773600" cy="20861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3C9E1C-9400-2202-FE00-008DB1A6B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23" t="79800" r="2208" b="4243"/>
          <a:stretch/>
        </p:blipFill>
        <p:spPr>
          <a:xfrm>
            <a:off x="7739150" y="5865846"/>
            <a:ext cx="4156363" cy="523203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73B29D-53A3-E9BA-44F9-D2A8143D96BB}"/>
              </a:ext>
            </a:extLst>
          </p:cNvPr>
          <p:cNvSpPr/>
          <p:nvPr/>
        </p:nvSpPr>
        <p:spPr>
          <a:xfrm>
            <a:off x="10333463" y="2101809"/>
            <a:ext cx="341971" cy="26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5A26E5-256C-FE03-CEF3-E1910509327F}"/>
              </a:ext>
            </a:extLst>
          </p:cNvPr>
          <p:cNvSpPr/>
          <p:nvPr/>
        </p:nvSpPr>
        <p:spPr>
          <a:xfrm>
            <a:off x="11189626" y="2088794"/>
            <a:ext cx="341971" cy="26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8823CA-D7F8-13F5-1AB2-6FE48BF62F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95"/>
          <a:stretch/>
        </p:blipFill>
        <p:spPr>
          <a:xfrm>
            <a:off x="9741438" y="825191"/>
            <a:ext cx="2450562" cy="1347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loud 11">
                <a:extLst>
                  <a:ext uri="{FF2B5EF4-FFF2-40B4-BE49-F238E27FC236}">
                    <a16:creationId xmlns:a16="http://schemas.microsoft.com/office/drawing/2014/main" id="{8009DE85-F2E8-F278-844E-AEDE0136C837}"/>
                  </a:ext>
                </a:extLst>
              </p:cNvPr>
              <p:cNvSpPr/>
              <p:nvPr/>
            </p:nvSpPr>
            <p:spPr>
              <a:xfrm>
                <a:off x="6239906" y="1072592"/>
                <a:ext cx="1265044" cy="586964"/>
              </a:xfrm>
              <a:prstGeom prst="clou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b="0" dirty="0"/>
                  <a:t>Wavenumber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DK" sz="1000" dirty="0"/>
              </a:p>
            </p:txBody>
          </p:sp>
        </mc:Choice>
        <mc:Fallback xmlns="">
          <p:sp>
            <p:nvSpPr>
              <p:cNvPr id="12" name="Cloud 11">
                <a:extLst>
                  <a:ext uri="{FF2B5EF4-FFF2-40B4-BE49-F238E27FC236}">
                    <a16:creationId xmlns:a16="http://schemas.microsoft.com/office/drawing/2014/main" id="{8009DE85-F2E8-F278-844E-AEDE0136C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906" y="1072592"/>
                <a:ext cx="1265044" cy="586964"/>
              </a:xfrm>
              <a:prstGeom prst="cloud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054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D83551-20D2-40ED-4C4D-B54DD0A2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</a:t>
            </a:r>
            <a:br>
              <a:rPr lang="en-US" dirty="0"/>
            </a:br>
            <a:r>
              <a:rPr lang="en-US" dirty="0"/>
              <a:t>“wall”</a:t>
            </a:r>
            <a:endParaRPr lang="en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5E4742C7-0F33-EC26-EB8F-C525A3E80DED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583406" y="2101809"/>
                <a:ext cx="6158216" cy="3765591"/>
              </a:xfrm>
            </p:spPr>
            <p:txBody>
              <a:bodyPr/>
              <a:lstStyle/>
              <a:p>
                <a:r>
                  <a:rPr lang="en-US" dirty="0"/>
                  <a:t>Solid wall treated as fluid</a:t>
                </a:r>
                <a:br>
                  <a:rPr lang="en-US" dirty="0"/>
                </a:br>
                <a:r>
                  <a:rPr lang="en-US" dirty="0"/>
                  <a:t>(dense materials, not valid for e.g., honey-comb structures)</a:t>
                </a:r>
              </a:p>
              <a:p>
                <a:r>
                  <a:rPr lang="en-US" dirty="0"/>
                  <a:t>From </a:t>
                </a:r>
                <a:r>
                  <a:rPr lang="en-US" dirty="0" err="1"/>
                  <a:t>Eqs</a:t>
                </a:r>
                <a:r>
                  <a:rPr lang="en-US" dirty="0"/>
                  <a:t>. (6.3.11) and (6.3.12):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C000"/>
                    </a:solidFill>
                  </a:rPr>
                  <a:t> inversely proportional to thickness of layer</a:t>
                </a:r>
                <a:br>
                  <a:rPr lang="en-US" dirty="0"/>
                </a:br>
                <a:r>
                  <a:rPr lang="en-US" dirty="0"/>
                  <a:t>(i.e., mass per unit area of separating wall)</a:t>
                </a:r>
                <a:br>
                  <a:rPr lang="en-US" dirty="0"/>
                </a:br>
                <a:r>
                  <a:rPr lang="en-US" dirty="0">
                    <a:solidFill>
                      <a:srgbClr val="BDD78B"/>
                    </a:solidFill>
                  </a:rPr>
                  <a:t>The mass law in building acoustics</a:t>
                </a:r>
              </a:p>
              <a:p>
                <a:r>
                  <a:rPr lang="en-US" dirty="0"/>
                  <a:t>For thin layers or low frequencies,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box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≪1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rgbClr val="FFC000"/>
                    </a:solidFill>
                  </a:rPr>
                  <a:t> </a:t>
                </a:r>
                <a:br>
                  <a:rPr lang="en-US" dirty="0"/>
                </a:br>
                <a:r>
                  <a:rPr lang="en-US" dirty="0">
                    <a:solidFill>
                      <a:srgbClr val="FFC000"/>
                    </a:solidFill>
                  </a:rPr>
                  <a:t>As if intermediate layer doesn’t exist</a:t>
                </a:r>
                <a:br>
                  <a:rPr lang="en-US" dirty="0"/>
                </a:br>
                <a:r>
                  <a:rPr lang="en-US" dirty="0"/>
                  <a:t>Useful for separating fluids while maintaining</a:t>
                </a:r>
                <a:br>
                  <a:rPr lang="en-US" dirty="0"/>
                </a:br>
                <a:r>
                  <a:rPr lang="en-US" dirty="0">
                    <a:solidFill>
                      <a:srgbClr val="BDD78B"/>
                    </a:solidFill>
                  </a:rPr>
                  <a:t>acoustic transparency</a:t>
                </a:r>
                <a:endParaRPr lang="en-DK" dirty="0">
                  <a:solidFill>
                    <a:srgbClr val="BDD78B"/>
                  </a:solidFill>
                </a:endParaRPr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5E4742C7-0F33-EC26-EB8F-C525A3E80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583406" y="2101809"/>
                <a:ext cx="6158216" cy="3765591"/>
              </a:xfrm>
              <a:blipFill>
                <a:blip r:embed="rId3"/>
                <a:stretch>
                  <a:fillRect l="-9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63EB280-D9EF-5C16-8D84-63AF13FB5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689"/>
          <a:stretch/>
        </p:blipFill>
        <p:spPr>
          <a:xfrm>
            <a:off x="7426800" y="0"/>
            <a:ext cx="4780072" cy="2644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E56BCD-6C8D-AE8F-F45C-CE17C071F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476" y="3418568"/>
            <a:ext cx="4773600" cy="3263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7EC0E7-95D5-D3E6-F084-7683BB800D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23" t="79800" r="2208" b="4243"/>
          <a:stretch/>
        </p:blipFill>
        <p:spPr>
          <a:xfrm>
            <a:off x="7770269" y="2770124"/>
            <a:ext cx="4156363" cy="523203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62E9BC-3512-197B-8A2C-61B98677CA2F}"/>
              </a:ext>
            </a:extLst>
          </p:cNvPr>
          <p:cNvSpPr/>
          <p:nvPr/>
        </p:nvSpPr>
        <p:spPr>
          <a:xfrm>
            <a:off x="10333463" y="2101809"/>
            <a:ext cx="341971" cy="26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B5B0B1-ADF0-39F8-83C2-2175C151BDEE}"/>
              </a:ext>
            </a:extLst>
          </p:cNvPr>
          <p:cNvSpPr/>
          <p:nvPr/>
        </p:nvSpPr>
        <p:spPr>
          <a:xfrm>
            <a:off x="11189626" y="2088794"/>
            <a:ext cx="341971" cy="26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16EBC3-B990-A120-59F3-16FD63251C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695"/>
          <a:stretch/>
        </p:blipFill>
        <p:spPr>
          <a:xfrm>
            <a:off x="9741438" y="825191"/>
            <a:ext cx="2450562" cy="1347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loud 19">
                <a:extLst>
                  <a:ext uri="{FF2B5EF4-FFF2-40B4-BE49-F238E27FC236}">
                    <a16:creationId xmlns:a16="http://schemas.microsoft.com/office/drawing/2014/main" id="{B05AB8AD-ACCF-A3A4-1541-4329F9CEF27A}"/>
                  </a:ext>
                </a:extLst>
              </p:cNvPr>
              <p:cNvSpPr/>
              <p:nvPr/>
            </p:nvSpPr>
            <p:spPr>
              <a:xfrm>
                <a:off x="6239906" y="1072592"/>
                <a:ext cx="1265044" cy="586964"/>
              </a:xfrm>
              <a:prstGeom prst="clou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b="0" dirty="0"/>
                  <a:t>Wavenumber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DK" sz="1000" dirty="0"/>
              </a:p>
            </p:txBody>
          </p:sp>
        </mc:Choice>
        <mc:Fallback xmlns="">
          <p:sp>
            <p:nvSpPr>
              <p:cNvPr id="20" name="Cloud 19">
                <a:extLst>
                  <a:ext uri="{FF2B5EF4-FFF2-40B4-BE49-F238E27FC236}">
                    <a16:creationId xmlns:a16="http://schemas.microsoft.com/office/drawing/2014/main" id="{B05AB8AD-ACCF-A3A4-1541-4329F9CEF2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906" y="1072592"/>
                <a:ext cx="1265044" cy="586964"/>
              </a:xfrm>
              <a:prstGeom prst="cloud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8523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D83551-20D2-40ED-4C4D-B54DD0A2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cases</a:t>
            </a:r>
            <a:br>
              <a:rPr lang="en-US" dirty="0"/>
            </a:br>
            <a:endParaRPr lang="en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5E4742C7-0F33-EC26-EB8F-C525A3E80DED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583406" y="2101809"/>
                <a:ext cx="6508770" cy="4382745"/>
              </a:xfrm>
            </p:spPr>
            <p:txBody>
              <a:bodyPr/>
              <a:lstStyle/>
              <a:p>
                <a:r>
                  <a:rPr lang="en-US" dirty="0"/>
                  <a:t>Condition 2:</a:t>
                </a:r>
                <a:br>
                  <a:rPr lang="en-US" dirty="0"/>
                </a:br>
                <a:r>
                  <a:rPr lang="en-US" dirty="0"/>
                  <a:t>a)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C000"/>
                    </a:solidFill>
                  </a:rPr>
                  <a:t>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! (for a wide frequency range)</a:t>
                </a:r>
                <a:br>
                  <a:rPr lang="en-US" dirty="0"/>
                </a:br>
                <a:r>
                  <a:rPr lang="en-US" dirty="0"/>
                  <a:t>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 is 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C000"/>
                    </a:solidFill>
                  </a:rPr>
                  <a:t> for the two media situation</a:t>
                </a:r>
                <a:r>
                  <a:rPr lang="en-US" dirty="0"/>
                  <a:t>, i.e., </a:t>
                </a:r>
                <a:br>
                  <a:rPr lang="en-US" dirty="0"/>
                </a:br>
                <a:r>
                  <a:rPr lang="en-US" dirty="0"/>
                  <a:t>    (Eq. (6.2.11)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c)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media II is </a:t>
                </a:r>
                <a:r>
                  <a:rPr lang="en-US" dirty="0">
                    <a:solidFill>
                      <a:srgbClr val="FFC000"/>
                    </a:solidFill>
                  </a:rPr>
                  <a:t>completely transparent</a:t>
                </a:r>
                <a:r>
                  <a:rPr lang="en-US" dirty="0"/>
                  <a:t> (as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doesn’t exist)</a:t>
                </a:r>
                <a:br>
                  <a:rPr lang="en-US" dirty="0"/>
                </a:br>
                <a:r>
                  <a:rPr lang="en-US" dirty="0"/>
                  <a:t>    </a:t>
                </a:r>
                <a:r>
                  <a:rPr lang="en-US" dirty="0">
                    <a:solidFill>
                      <a:srgbClr val="BDD78B"/>
                    </a:solidFill>
                  </a:rPr>
                  <a:t>Acoustic transparency by design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and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Condition 3:</a:t>
                </a:r>
                <a:br>
                  <a:rPr lang="en-US" dirty="0"/>
                </a:br>
                <a:r>
                  <a:rPr lang="en-US" dirty="0"/>
                  <a:t>For given frequencies,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 integer), same applies</a:t>
                </a:r>
                <a:br>
                  <a:rPr lang="en-US" dirty="0"/>
                </a:br>
                <a:r>
                  <a:rPr lang="en-US" dirty="0">
                    <a:solidFill>
                      <a:srgbClr val="BDD78B"/>
                    </a:solidFill>
                  </a:rPr>
                  <a:t>Acoustic transparency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BDD78B"/>
                    </a:solidFill>
                  </a:rPr>
                  <a:t>by design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Condition 4:</a:t>
                </a:r>
                <a:br>
                  <a:rPr lang="en-US" dirty="0"/>
                </a:br>
                <a:r>
                  <a:rPr lang="en-US" dirty="0"/>
                  <a:t>For given frequencies, complete transmission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>
                    <a:solidFill>
                      <a:srgbClr val="BDD78B"/>
                    </a:solidFill>
                  </a:rPr>
                  <a:t>Acoustic transparency by design (selective)</a:t>
                </a:r>
              </a:p>
              <a:p>
                <a:endParaRPr lang="en-DK" dirty="0"/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5E4742C7-0F33-EC26-EB8F-C525A3E80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583406" y="2101809"/>
                <a:ext cx="6508770" cy="4382745"/>
              </a:xfrm>
              <a:blipFill>
                <a:blip r:embed="rId3"/>
                <a:stretch>
                  <a:fillRect l="-94" r="-18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90147F-6384-1E45-DF9B-51D8EDFD1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660"/>
          <a:stretch/>
        </p:blipFill>
        <p:spPr>
          <a:xfrm>
            <a:off x="7426800" y="1"/>
            <a:ext cx="4780072" cy="373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CFC0B6-9FA3-F55D-26D9-67A4841FC8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23" t="79800" r="2208" b="4243"/>
          <a:stretch/>
        </p:blipFill>
        <p:spPr>
          <a:xfrm>
            <a:off x="7770269" y="807513"/>
            <a:ext cx="4156363" cy="523203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13BE13-9843-2FD6-9191-226EE28DB8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3104"/>
          <a:stretch/>
        </p:blipFill>
        <p:spPr>
          <a:xfrm>
            <a:off x="7427720" y="1725021"/>
            <a:ext cx="4764280" cy="1471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BF527-0753-B875-ED5E-6188A02AE8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5144"/>
          <a:stretch/>
        </p:blipFill>
        <p:spPr>
          <a:xfrm>
            <a:off x="7427720" y="3330493"/>
            <a:ext cx="4764279" cy="356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53FE1B-292E-3DCA-80A9-391D903830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180" b="24579"/>
          <a:stretch/>
        </p:blipFill>
        <p:spPr>
          <a:xfrm>
            <a:off x="7426800" y="3732364"/>
            <a:ext cx="4764279" cy="7504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46EE32-8E1E-68E9-DB1C-7ECA7B4FE2F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5320"/>
          <a:stretch/>
        </p:blipFill>
        <p:spPr>
          <a:xfrm>
            <a:off x="7420001" y="4817750"/>
            <a:ext cx="4771078" cy="3734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159A78-0A52-95A4-F7A2-D695BB0FC4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6625" b="28452"/>
          <a:stretch/>
        </p:blipFill>
        <p:spPr>
          <a:xfrm>
            <a:off x="7427720" y="5289352"/>
            <a:ext cx="4771078" cy="8884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loud 15">
                <a:extLst>
                  <a:ext uri="{FF2B5EF4-FFF2-40B4-BE49-F238E27FC236}">
                    <a16:creationId xmlns:a16="http://schemas.microsoft.com/office/drawing/2014/main" id="{7B4004E8-D140-4E24-79A5-657C52D2DD9F}"/>
                  </a:ext>
                </a:extLst>
              </p:cNvPr>
              <p:cNvSpPr/>
              <p:nvPr/>
            </p:nvSpPr>
            <p:spPr>
              <a:xfrm>
                <a:off x="6239906" y="1072592"/>
                <a:ext cx="1265044" cy="586964"/>
              </a:xfrm>
              <a:prstGeom prst="clou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b="0" dirty="0"/>
                  <a:t>Wavenumber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DK" sz="1000" dirty="0"/>
              </a:p>
            </p:txBody>
          </p:sp>
        </mc:Choice>
        <mc:Fallback xmlns="">
          <p:sp>
            <p:nvSpPr>
              <p:cNvPr id="16" name="Cloud 15">
                <a:extLst>
                  <a:ext uri="{FF2B5EF4-FFF2-40B4-BE49-F238E27FC236}">
                    <a16:creationId xmlns:a16="http://schemas.microsoft.com/office/drawing/2014/main" id="{7B4004E8-D140-4E24-79A5-657C52D2D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906" y="1072592"/>
                <a:ext cx="1265044" cy="586964"/>
              </a:xfrm>
              <a:prstGeom prst="cloud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27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3B82B-064B-D057-E65F-3906E546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3446"/>
            <a:ext cx="5508626" cy="1471230"/>
          </a:xfrm>
        </p:spPr>
        <p:txBody>
          <a:bodyPr/>
          <a:lstStyle/>
          <a:p>
            <a:r>
              <a:rPr lang="en-US" dirty="0"/>
              <a:t>Oblique incidence</a:t>
            </a:r>
            <a:br>
              <a:rPr lang="en-US" dirty="0"/>
            </a:br>
            <a:r>
              <a:rPr lang="en-US" dirty="0"/>
              <a:t>Rayleigh coefficient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9B3B6-D074-0713-B33F-A5EECBE84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K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33948-AF18-51AF-6C97-C3F0FE02A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70"/>
          <a:stretch/>
        </p:blipFill>
        <p:spPr>
          <a:xfrm>
            <a:off x="7426800" y="1"/>
            <a:ext cx="4776946" cy="3135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0AB262-CCC0-061B-0281-7BAC0E1C2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29"/>
          <a:stretch/>
        </p:blipFill>
        <p:spPr>
          <a:xfrm>
            <a:off x="7426800" y="3233855"/>
            <a:ext cx="4776946" cy="3003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2F90A9-9C5E-0190-1B47-7924F91A2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7162" y="404716"/>
            <a:ext cx="1486035" cy="12259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E961D2-E5C2-92F2-EA98-D9F632D5E257}"/>
              </a:ext>
            </a:extLst>
          </p:cNvPr>
          <p:cNvSpPr/>
          <p:nvPr/>
        </p:nvSpPr>
        <p:spPr>
          <a:xfrm>
            <a:off x="10752530" y="1584127"/>
            <a:ext cx="1360667" cy="122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C2534F-AD66-51EB-213C-AA937F06FF97}"/>
              </a:ext>
            </a:extLst>
          </p:cNvPr>
          <p:cNvSpPr/>
          <p:nvPr/>
        </p:nvSpPr>
        <p:spPr>
          <a:xfrm>
            <a:off x="10419410" y="6070633"/>
            <a:ext cx="1784336" cy="333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1" name="Picture 10" descr="A person fishing on a lake&#10;&#10;Description automatically generated with low confidence">
            <a:extLst>
              <a:ext uri="{FF2B5EF4-FFF2-40B4-BE49-F238E27FC236}">
                <a16:creationId xmlns:a16="http://schemas.microsoft.com/office/drawing/2014/main" id="{446DDEF4-11CA-FE9E-324D-16E1FF1308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" y="2105081"/>
            <a:ext cx="5636752" cy="3762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loud 11">
                <a:extLst>
                  <a:ext uri="{FF2B5EF4-FFF2-40B4-BE49-F238E27FC236}">
                    <a16:creationId xmlns:a16="http://schemas.microsoft.com/office/drawing/2014/main" id="{D7F58462-60D9-4528-9BDE-5CC07D3AD38D}"/>
                  </a:ext>
                </a:extLst>
              </p:cNvPr>
              <p:cNvSpPr/>
              <p:nvPr/>
            </p:nvSpPr>
            <p:spPr>
              <a:xfrm>
                <a:off x="6239906" y="1072592"/>
                <a:ext cx="1265044" cy="586964"/>
              </a:xfrm>
              <a:prstGeom prst="clou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b="0" dirty="0"/>
                  <a:t>Wavenumber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DK" sz="1000" dirty="0"/>
              </a:p>
            </p:txBody>
          </p:sp>
        </mc:Choice>
        <mc:Fallback xmlns="">
          <p:sp>
            <p:nvSpPr>
              <p:cNvPr id="12" name="Cloud 11">
                <a:extLst>
                  <a:ext uri="{FF2B5EF4-FFF2-40B4-BE49-F238E27FC236}">
                    <a16:creationId xmlns:a16="http://schemas.microsoft.com/office/drawing/2014/main" id="{D7F58462-60D9-4528-9BDE-5CC07D3AD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906" y="1072592"/>
                <a:ext cx="1265044" cy="586964"/>
              </a:xfrm>
              <a:prstGeom prst="cloud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16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3B82B-064B-D057-E65F-3906E546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3446"/>
            <a:ext cx="5508626" cy="1471230"/>
          </a:xfrm>
        </p:spPr>
        <p:txBody>
          <a:bodyPr/>
          <a:lstStyle/>
          <a:p>
            <a:r>
              <a:rPr lang="en-US" dirty="0"/>
              <a:t>Oblique incidence</a:t>
            </a:r>
            <a:br>
              <a:rPr lang="en-US" dirty="0"/>
            </a:br>
            <a:r>
              <a:rPr lang="en-US" dirty="0"/>
              <a:t>Rayleigh coefficient</a:t>
            </a:r>
            <a:endParaRPr lang="en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8E9B3B6-D074-0713-B33F-A5EECBE842D6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583405" y="2101809"/>
                <a:ext cx="6166799" cy="3765591"/>
              </a:xfrm>
            </p:spPr>
            <p:txBody>
              <a:bodyPr/>
              <a:lstStyle/>
              <a:p>
                <a:pPr marL="342900" indent="-342900">
                  <a:buFont typeface="+mj-lt"/>
                  <a:buAutoNum type="arabi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BDD78B"/>
                    </a:solidFill>
                  </a:rPr>
                  <a:t>real</a:t>
                </a:r>
                <a:r>
                  <a:rPr lang="en-US" dirty="0"/>
                  <a:t> and </a:t>
                </a:r>
                <a:r>
                  <a:rPr lang="en-US" i="1" dirty="0">
                    <a:solidFill>
                      <a:srgbClr val="FFC000"/>
                    </a:solidFill>
                  </a:rPr>
                  <a:t>less</a:t>
                </a:r>
                <a:r>
                  <a:rPr lang="en-US" dirty="0"/>
                  <a:t>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Transmitted wave </a:t>
                </a:r>
                <a:r>
                  <a:rPr lang="en-US" dirty="0">
                    <a:solidFill>
                      <a:srgbClr val="BDD78B"/>
                    </a:solidFill>
                  </a:rPr>
                  <a:t>exists</a:t>
                </a:r>
                <a:r>
                  <a:rPr lang="en-US" dirty="0"/>
                  <a:t> and bends </a:t>
                </a:r>
                <a:r>
                  <a:rPr lang="en-US" i="1" dirty="0">
                    <a:solidFill>
                      <a:srgbClr val="FFC000"/>
                    </a:solidFill>
                  </a:rPr>
                  <a:t>towards</a:t>
                </a:r>
                <a:r>
                  <a:rPr lang="en-US" dirty="0"/>
                  <a:t> the normal</a:t>
                </a:r>
              </a:p>
              <a:p>
                <a:pPr marL="342900" indent="-342900">
                  <a:buFont typeface="+mj-lt"/>
                  <a:buAutoNum type="arabi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BDD78B"/>
                    </a:solidFill>
                  </a:rPr>
                  <a:t>real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FFC000"/>
                    </a:solidFill>
                  </a:rPr>
                  <a:t>greater</a:t>
                </a:r>
                <a:r>
                  <a:rPr lang="en-US" dirty="0"/>
                  <a:t>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dirty="0"/>
                  <a:t>Transmitted wave </a:t>
                </a:r>
                <a:r>
                  <a:rPr lang="en-US" dirty="0">
                    <a:solidFill>
                      <a:srgbClr val="BDD78B"/>
                    </a:solidFill>
                  </a:rPr>
                  <a:t>exists</a:t>
                </a:r>
                <a:r>
                  <a:rPr lang="en-US" dirty="0"/>
                  <a:t> and bends </a:t>
                </a:r>
                <a:r>
                  <a:rPr lang="en-US" i="1" dirty="0">
                    <a:solidFill>
                      <a:srgbClr val="FFC000"/>
                    </a:solidFill>
                  </a:rPr>
                  <a:t>away</a:t>
                </a:r>
                <a:r>
                  <a:rPr lang="en-US" dirty="0"/>
                  <a:t> from the normal</a:t>
                </a:r>
              </a:p>
              <a:p>
                <a:pPr marL="342900" indent="-342900">
                  <a:buFont typeface="+mj-lt"/>
                  <a:buAutoNum type="arabi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1&lt;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!</a:t>
                </a:r>
                <a:br>
                  <a:rPr lang="en-US" dirty="0"/>
                </a:br>
                <a:r>
                  <a:rPr lang="en-US" dirty="0"/>
                  <a:t>Transmitted pressure: </a:t>
                </a:r>
                <a:br>
                  <a:rPr lang="en-US" dirty="0"/>
                </a:br>
                <a:r>
                  <a:rPr lang="en-US" dirty="0"/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b="1" dirty="0"/>
                  <a:t> </a:t>
                </a:r>
                <a:br>
                  <a:rPr lang="en-US" dirty="0"/>
                </a:br>
                <a:r>
                  <a:rPr lang="en-US" dirty="0"/>
                  <a:t>where: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:br>
                  <a:rPr lang="en-US" dirty="0"/>
                </a:br>
                <a:r>
                  <a:rPr lang="en-US" dirty="0"/>
                  <a:t>Transmitted wave “exists”, propagates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-direction parallel to boundary with exponentially decaying amplitude.</a:t>
                </a:r>
                <a:br>
                  <a:rPr lang="en-US" dirty="0"/>
                </a:br>
                <a:r>
                  <a:rPr lang="en-US" dirty="0"/>
                  <a:t>The incident wave is totally reflected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DK" b="1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8E9B3B6-D074-0713-B33F-A5EECBE842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583405" y="2101809"/>
                <a:ext cx="6166799" cy="3765591"/>
              </a:xfrm>
              <a:blipFill>
                <a:blip r:embed="rId3"/>
                <a:stretch>
                  <a:fillRect l="-187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0433948-AF18-51AF-6C97-C3F0FE02A5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70" b="57553"/>
          <a:stretch/>
        </p:blipFill>
        <p:spPr>
          <a:xfrm>
            <a:off x="7426800" y="1"/>
            <a:ext cx="4776946" cy="1330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0AB262-CCC0-061B-0281-7BAC0E1C2A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831"/>
          <a:stretch/>
        </p:blipFill>
        <p:spPr>
          <a:xfrm>
            <a:off x="7426800" y="1434808"/>
            <a:ext cx="4776946" cy="1434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2F90A9-9C5E-0190-1B47-7924F91A22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10627162" y="404716"/>
            <a:ext cx="1486035" cy="12259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E961D2-E5C2-92F2-EA98-D9F632D5E257}"/>
              </a:ext>
            </a:extLst>
          </p:cNvPr>
          <p:cNvSpPr/>
          <p:nvPr/>
        </p:nvSpPr>
        <p:spPr>
          <a:xfrm>
            <a:off x="11470888" y="1584127"/>
            <a:ext cx="732858" cy="884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C2534F-AD66-51EB-213C-AA937F06FF97}"/>
              </a:ext>
            </a:extLst>
          </p:cNvPr>
          <p:cNvSpPr/>
          <p:nvPr/>
        </p:nvSpPr>
        <p:spPr>
          <a:xfrm>
            <a:off x="10419410" y="6070633"/>
            <a:ext cx="1784336" cy="333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170BBB-7701-1BEC-54F9-5139125643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6800" y="3226862"/>
            <a:ext cx="4770087" cy="33602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3127A66-8064-E31A-E76C-D98FE0FEAE5C}"/>
              </a:ext>
            </a:extLst>
          </p:cNvPr>
          <p:cNvSpPr/>
          <p:nvPr/>
        </p:nvSpPr>
        <p:spPr>
          <a:xfrm>
            <a:off x="10337180" y="2687732"/>
            <a:ext cx="1854819" cy="285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3" name="Picture 12" descr="A person fishing on a lake&#10;&#10;Description automatically generated with low confidence">
            <a:extLst>
              <a:ext uri="{FF2B5EF4-FFF2-40B4-BE49-F238E27FC236}">
                <a16:creationId xmlns:a16="http://schemas.microsoft.com/office/drawing/2014/main" id="{706D2097-971D-AC0F-56D4-714F47BBF1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713" y="1"/>
            <a:ext cx="1482087" cy="989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loud 15">
                <a:extLst>
                  <a:ext uri="{FF2B5EF4-FFF2-40B4-BE49-F238E27FC236}">
                    <a16:creationId xmlns:a16="http://schemas.microsoft.com/office/drawing/2014/main" id="{7D99D20E-2A8F-AC64-C498-B97560FC0D85}"/>
                  </a:ext>
                </a:extLst>
              </p:cNvPr>
              <p:cNvSpPr/>
              <p:nvPr/>
            </p:nvSpPr>
            <p:spPr>
              <a:xfrm>
                <a:off x="6239906" y="1072592"/>
                <a:ext cx="1265044" cy="586964"/>
              </a:xfrm>
              <a:prstGeom prst="clou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b="0" dirty="0"/>
                  <a:t>Wavenumber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DK" sz="1000" dirty="0"/>
              </a:p>
            </p:txBody>
          </p:sp>
        </mc:Choice>
        <mc:Fallback xmlns="">
          <p:sp>
            <p:nvSpPr>
              <p:cNvPr id="16" name="Cloud 15">
                <a:extLst>
                  <a:ext uri="{FF2B5EF4-FFF2-40B4-BE49-F238E27FC236}">
                    <a16:creationId xmlns:a16="http://schemas.microsoft.com/office/drawing/2014/main" id="{7D99D20E-2A8F-AC64-C498-B97560FC0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906" y="1072592"/>
                <a:ext cx="1265044" cy="586964"/>
              </a:xfrm>
              <a:prstGeom prst="cloud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706EDAE-8A99-1E4B-5848-53AFF4162D62}"/>
              </a:ext>
            </a:extLst>
          </p:cNvPr>
          <p:cNvSpPr/>
          <p:nvPr/>
        </p:nvSpPr>
        <p:spPr>
          <a:xfrm>
            <a:off x="10531731" y="6453284"/>
            <a:ext cx="1660268" cy="38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5405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8BD067-0330-B7D2-F4E5-49F4E3D1B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373446"/>
            <a:ext cx="5917504" cy="1471230"/>
          </a:xfrm>
        </p:spPr>
        <p:txBody>
          <a:bodyPr/>
          <a:lstStyle/>
          <a:p>
            <a:r>
              <a:rPr lang="en-US" dirty="0"/>
              <a:t>Oblique incidence</a:t>
            </a:r>
            <a:br>
              <a:rPr lang="en-US" dirty="0"/>
            </a:br>
            <a:r>
              <a:rPr lang="en-US" dirty="0"/>
              <a:t>Reflection from a solid</a:t>
            </a: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786B1-7F3C-3778-AFED-4ED2E0AD33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3406" y="2101809"/>
            <a:ext cx="6345218" cy="3765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Transmitted wave (which influences reflection) have quite different characteristics depending on internal elastic structure of the solid.</a:t>
            </a:r>
            <a:br>
              <a:rPr lang="en-US" dirty="0"/>
            </a:br>
            <a:r>
              <a:rPr lang="en-US" dirty="0"/>
              <a:t>There are three possible scenarios: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solidFill>
                  <a:srgbClr val="FFC000"/>
                </a:solidFill>
              </a:rPr>
              <a:t>Normally or locally reacting surface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Transmitted wave propagates effectively </a:t>
            </a:r>
            <a:r>
              <a:rPr lang="en-US" dirty="0">
                <a:solidFill>
                  <a:srgbClr val="FF0000"/>
                </a:solidFill>
              </a:rPr>
              <a:t>only perpendicular</a:t>
            </a:r>
            <a:r>
              <a:rPr lang="en-US" dirty="0"/>
              <a:t> to surface (e.g., honeycomb structures, isotropic solids) – approximation often used in building acoustics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As with fluids </a:t>
            </a:r>
            <a:r>
              <a:rPr lang="en-US" b="1" dirty="0">
                <a:solidFill>
                  <a:srgbClr val="BDD78B"/>
                </a:solidFill>
                <a:sym typeface="Wingdings" panose="05000000000000000000" pitchFamily="2" charset="2"/>
              </a:rPr>
              <a:t></a:t>
            </a:r>
            <a:endParaRPr lang="en-US" b="1" dirty="0">
              <a:solidFill>
                <a:srgbClr val="BDD78B"/>
              </a:solidFill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For </a:t>
            </a:r>
            <a:r>
              <a:rPr lang="en-US" dirty="0">
                <a:solidFill>
                  <a:srgbClr val="FFC000"/>
                </a:solidFill>
              </a:rPr>
              <a:t>rigid elastic solids</a:t>
            </a:r>
            <a:r>
              <a:rPr lang="en-US" dirty="0"/>
              <a:t>: The energy of the incident wave is divided into </a:t>
            </a:r>
            <a:r>
              <a:rPr lang="en-US" i="1" dirty="0"/>
              <a:t>shear</a:t>
            </a:r>
            <a:r>
              <a:rPr lang="en-US" dirty="0"/>
              <a:t> and </a:t>
            </a:r>
            <a:r>
              <a:rPr lang="en-US" i="1" dirty="0"/>
              <a:t>longitudinal waves</a:t>
            </a:r>
            <a:r>
              <a:rPr lang="en-US" dirty="0"/>
              <a:t> in the solid with </a:t>
            </a:r>
            <a:r>
              <a:rPr lang="en-US" dirty="0">
                <a:solidFill>
                  <a:srgbClr val="FFC000"/>
                </a:solidFill>
              </a:rPr>
              <a:t>different speeds and modes of motion</a:t>
            </a:r>
            <a:r>
              <a:rPr lang="en-US" dirty="0"/>
              <a:t>. It is a much more complex scenario”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7A0DBB-70F0-BF4A-BB97-2450C521F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800" y="1877"/>
            <a:ext cx="4770087" cy="339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60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C87B8-D490-4F00-016F-ADC5BC68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of acoustic variables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9AC74-4180-E602-0F24-BAEF50DC40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Pressure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Condensation</a:t>
            </a:r>
          </a:p>
          <a:p>
            <a:pPr marL="0" indent="0">
              <a:buNone/>
            </a:pPr>
            <a:r>
              <a:rPr lang="en-US" dirty="0"/>
              <a:t>Based on </a:t>
            </a:r>
            <a:r>
              <a:rPr lang="en-US" dirty="0">
                <a:solidFill>
                  <a:srgbClr val="FFC000"/>
                </a:solidFill>
              </a:rPr>
              <a:t>linearization of three physical laws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Equation of State (1↔3)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Equation of Continuity (2↔3)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Force Equation (1↔2)</a:t>
            </a:r>
          </a:p>
          <a:p>
            <a:pPr marL="0" indent="0">
              <a:buNone/>
            </a:pPr>
            <a:r>
              <a:rPr lang="en-US" dirty="0"/>
              <a:t>will constitute the wave equation</a:t>
            </a:r>
          </a:p>
          <a:p>
            <a:pPr marL="0" indent="0">
              <a:buNone/>
            </a:pPr>
            <a:r>
              <a:rPr lang="en-US" dirty="0"/>
              <a:t>The following analyses are limited to waves of small amplitudes. Changes in density of the media due to the acoustic process are small compared to the equilibrium density, i.e., </a:t>
            </a:r>
            <a:r>
              <a:rPr lang="en-US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&lt;&lt;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DB1A8E-4AFC-650F-C3AB-E749304F0F55}"/>
              </a:ext>
            </a:extLst>
          </p:cNvPr>
          <p:cNvSpPr/>
          <p:nvPr/>
        </p:nvSpPr>
        <p:spPr>
          <a:xfrm>
            <a:off x="10377114" y="6210573"/>
            <a:ext cx="1812355" cy="26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652DE8-6CCB-7339-71EC-737100677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16"/>
          <a:stretch/>
        </p:blipFill>
        <p:spPr>
          <a:xfrm>
            <a:off x="7430400" y="-1"/>
            <a:ext cx="4770000" cy="32839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714DF2-0606-BD8C-F227-CFC8DD233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400" y="3328346"/>
            <a:ext cx="4770000" cy="3316096"/>
          </a:xfrm>
          <a:prstGeom prst="rect">
            <a:avLst/>
          </a:prstGeom>
        </p:spPr>
      </p:pic>
      <p:sp>
        <p:nvSpPr>
          <p:cNvPr id="2" name="Cloud 1">
            <a:extLst>
              <a:ext uri="{FF2B5EF4-FFF2-40B4-BE49-F238E27FC236}">
                <a16:creationId xmlns:a16="http://schemas.microsoft.com/office/drawing/2014/main" id="{777D1933-BB39-8037-A2FE-B30831696FC8}"/>
              </a:ext>
            </a:extLst>
          </p:cNvPr>
          <p:cNvSpPr/>
          <p:nvPr/>
        </p:nvSpPr>
        <p:spPr>
          <a:xfrm>
            <a:off x="2926953" y="1705517"/>
            <a:ext cx="4252332" cy="1405054"/>
          </a:xfrm>
          <a:prstGeom prst="clou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energy eventually dissipated into media, but slow process compared to the variations we are interested in</a:t>
            </a:r>
            <a:endParaRPr lang="en-DK" sz="14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4A1C5594-460C-008D-0583-D74FB65008BA}"/>
              </a:ext>
            </a:extLst>
          </p:cNvPr>
          <p:cNvSpPr/>
          <p:nvPr/>
        </p:nvSpPr>
        <p:spPr>
          <a:xfrm>
            <a:off x="5513211" y="2557345"/>
            <a:ext cx="1791631" cy="936083"/>
          </a:xfrm>
          <a:prstGeom prst="clou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Fluids!</a:t>
            </a:r>
          </a:p>
          <a:p>
            <a:pPr algn="ctr"/>
            <a:r>
              <a:rPr lang="en-US" sz="1400" dirty="0"/>
              <a:t>Longitudinal motion only</a:t>
            </a:r>
            <a:endParaRPr lang="en-DK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78F80B-F297-5F49-479A-E4C37D8FBFE3}"/>
              </a:ext>
            </a:extLst>
          </p:cNvPr>
          <p:cNvSpPr/>
          <p:nvPr/>
        </p:nvSpPr>
        <p:spPr>
          <a:xfrm>
            <a:off x="9567746" y="-59473"/>
            <a:ext cx="639337" cy="126380"/>
          </a:xfrm>
          <a:prstGeom prst="rect">
            <a:avLst/>
          </a:prstGeom>
          <a:solidFill>
            <a:srgbClr val="333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5338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291476-118C-6F67-2FF6-F06461338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Acoustics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B6396C-E3AA-9FF8-8401-C53CA610AE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Solving the partial differential equations</a:t>
            </a:r>
          </a:p>
          <a:p>
            <a:r>
              <a:rPr lang="en-US" dirty="0"/>
              <a:t>Finite Element Method (FEM)</a:t>
            </a:r>
            <a:br>
              <a:rPr lang="en-US" dirty="0"/>
            </a:br>
            <a:r>
              <a:rPr lang="en-US" dirty="0"/>
              <a:t>discretization of space (MESH of object)</a:t>
            </a:r>
          </a:p>
          <a:p>
            <a:r>
              <a:rPr lang="en-US" dirty="0"/>
              <a:t>Boundary Element Method (BEM)</a:t>
            </a:r>
            <a:br>
              <a:rPr lang="en-US" dirty="0"/>
            </a:br>
            <a:r>
              <a:rPr lang="en-US" dirty="0"/>
              <a:t>solutions formulated as integral equations</a:t>
            </a:r>
          </a:p>
          <a:p>
            <a:r>
              <a:rPr lang="en-US" dirty="0"/>
              <a:t>Finite Difference Time Domain</a:t>
            </a:r>
            <a:br>
              <a:rPr lang="en-US" dirty="0"/>
            </a:br>
            <a:r>
              <a:rPr lang="en-US" dirty="0"/>
              <a:t>approximate solutions</a:t>
            </a:r>
            <a:endParaRPr lang="en-DK" dirty="0"/>
          </a:p>
        </p:txBody>
      </p:sp>
      <p:pic>
        <p:nvPicPr>
          <p:cNvPr id="2" name="example_movie_1">
            <a:hlinkClick r:id="" action="ppaction://media"/>
            <a:extLst>
              <a:ext uri="{FF2B5EF4-FFF2-40B4-BE49-F238E27FC236}">
                <a16:creationId xmlns:a16="http://schemas.microsoft.com/office/drawing/2014/main" id="{1DC45685-2108-9133-4755-08A4574E5E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84487" y="1844675"/>
            <a:ext cx="3228718" cy="2421539"/>
          </a:xfrm>
          <a:prstGeom prst="rect">
            <a:avLst/>
          </a:prstGeom>
        </p:spPr>
      </p:pic>
      <p:pic>
        <p:nvPicPr>
          <p:cNvPr id="3" name="example_movie_2">
            <a:hlinkClick r:id="" action="ppaction://media"/>
            <a:extLst>
              <a:ext uri="{FF2B5EF4-FFF2-40B4-BE49-F238E27FC236}">
                <a16:creationId xmlns:a16="http://schemas.microsoft.com/office/drawing/2014/main" id="{BEDD2698-69B5-76FC-B091-28A3F338801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63281" y="1844674"/>
            <a:ext cx="3228719" cy="2421539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B9F56C-7B24-C4EB-134F-61AB4D3919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53820" y="1240417"/>
            <a:ext cx="6238180" cy="3591777"/>
          </a:xfrm>
          <a:solidFill>
            <a:schemeClr val="bg1"/>
          </a:solidFill>
        </p:spPr>
        <p:txBody>
          <a:bodyPr/>
          <a:lstStyle/>
          <a:p>
            <a:endParaRPr lang="en-DK"/>
          </a:p>
        </p:txBody>
      </p:sp>
      <p:pic>
        <p:nvPicPr>
          <p:cNvPr id="12" name="example_movie_1">
            <a:hlinkClick r:id="" action="ppaction://media"/>
            <a:extLst>
              <a:ext uri="{FF2B5EF4-FFF2-40B4-BE49-F238E27FC236}">
                <a16:creationId xmlns:a16="http://schemas.microsoft.com/office/drawing/2014/main" id="{90C25878-0C2A-4DF9-D1E7-C7F9EBBA1A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21657" y="1777146"/>
            <a:ext cx="3357756" cy="2518317"/>
          </a:xfrm>
          <a:prstGeom prst="rect">
            <a:avLst/>
          </a:prstGeom>
        </p:spPr>
      </p:pic>
      <p:pic>
        <p:nvPicPr>
          <p:cNvPr id="13" name="example_movie_2">
            <a:hlinkClick r:id="" action="ppaction://media"/>
            <a:extLst>
              <a:ext uri="{FF2B5EF4-FFF2-40B4-BE49-F238E27FC236}">
                <a16:creationId xmlns:a16="http://schemas.microsoft.com/office/drawing/2014/main" id="{C94B138B-3FE8-3135-7F9B-0C462009887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06336" y="1777146"/>
            <a:ext cx="3318756" cy="2489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396772-3D80-8A06-B246-AF5DB4E6FF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034" y="1940932"/>
            <a:ext cx="4809522" cy="3367668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1680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0940058-3C47-A755-8B98-184F3CC64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70764"/>
            <a:ext cx="4516438" cy="1473911"/>
          </a:xfrm>
        </p:spPr>
        <p:txBody>
          <a:bodyPr anchor="t">
            <a:normAutofit/>
          </a:bodyPr>
          <a:lstStyle/>
          <a:p>
            <a:r>
              <a:rPr lang="en-US" dirty="0"/>
              <a:t>Exercises</a:t>
            </a:r>
            <a:br>
              <a:rPr lang="en-US" dirty="0"/>
            </a:br>
            <a:r>
              <a:rPr lang="en-US" dirty="0"/>
              <a:t>Part I</a:t>
            </a:r>
            <a:endParaRPr lang="en-DK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345385D-4A45-6BD0-F837-33D365149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43"/>
          <a:stretch/>
        </p:blipFill>
        <p:spPr>
          <a:xfrm>
            <a:off x="6096000" y="1702388"/>
            <a:ext cx="5868023" cy="2687525"/>
          </a:xfrm>
          <a:prstGeom prst="rect">
            <a:avLst/>
          </a:prstGeom>
          <a:noFill/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7A40CEF-4AAF-C0E5-CAD5-598F7D0DC5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>
            <a:normAutofit/>
          </a:bodyPr>
          <a:lstStyle/>
          <a:p>
            <a:r>
              <a:rPr lang="en-US" dirty="0"/>
              <a:t>Solve Problem 1</a:t>
            </a:r>
            <a:br>
              <a:rPr lang="en-US" dirty="0"/>
            </a:br>
            <a:r>
              <a:rPr lang="en-US" dirty="0"/>
              <a:t>Visualize sound pressure amplitude as a function of x (and time), if you can </a:t>
            </a:r>
          </a:p>
          <a:p>
            <a:r>
              <a:rPr lang="en-US" dirty="0"/>
              <a:t>Download </a:t>
            </a:r>
            <a:r>
              <a:rPr lang="en-US" dirty="0" err="1"/>
              <a:t>NumSim</a:t>
            </a:r>
            <a:r>
              <a:rPr lang="en-US" dirty="0"/>
              <a:t> and k-wave toolboxes from </a:t>
            </a:r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Make at least one demonstration run in </a:t>
            </a:r>
            <a:r>
              <a:rPr lang="en-US" dirty="0" err="1"/>
              <a:t>Matlab</a:t>
            </a:r>
            <a:r>
              <a:rPr lang="en-US" dirty="0"/>
              <a:t> 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9779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BA8D207-F891-F33B-DCFC-2F4B2E3B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70764"/>
            <a:ext cx="4516438" cy="1473911"/>
          </a:xfrm>
        </p:spPr>
        <p:txBody>
          <a:bodyPr/>
          <a:lstStyle/>
          <a:p>
            <a:r>
              <a:rPr lang="en-US" dirty="0"/>
              <a:t>Exercises</a:t>
            </a:r>
            <a:br>
              <a:rPr lang="en-US" dirty="0"/>
            </a:br>
            <a:r>
              <a:rPr lang="en-US" dirty="0"/>
              <a:t>Part II (optional)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1B911-8A01-9B3E-59D4-C9E0FAE7A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89"/>
          <a:stretch/>
        </p:blipFill>
        <p:spPr>
          <a:xfrm>
            <a:off x="6079517" y="1844675"/>
            <a:ext cx="5874590" cy="2342571"/>
          </a:xfrm>
          <a:prstGeom prst="rect">
            <a:avLst/>
          </a:prstGeom>
          <a:noFill/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B1CE596-1A69-5517-480F-CD2D5CC4C8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375" y="2065337"/>
            <a:ext cx="4516438" cy="3243263"/>
          </a:xfrm>
        </p:spPr>
        <p:txBody>
          <a:bodyPr/>
          <a:lstStyle/>
          <a:p>
            <a:r>
              <a:rPr lang="en-US" dirty="0"/>
              <a:t>Solve 1</a:t>
            </a:r>
          </a:p>
          <a:p>
            <a:r>
              <a:rPr lang="en-US" dirty="0"/>
              <a:t>Visualize (use e.g. </a:t>
            </a:r>
            <a:r>
              <a:rPr lang="en-US" dirty="0" err="1"/>
              <a:t>Matlab</a:t>
            </a:r>
            <a:r>
              <a:rPr lang="en-US" dirty="0"/>
              <a:t> toolboxes)</a:t>
            </a:r>
          </a:p>
        </p:txBody>
      </p:sp>
    </p:spTree>
    <p:extLst>
      <p:ext uri="{BB962C8B-B14F-4D97-AF65-F5344CB8AC3E}">
        <p14:creationId xmlns:p14="http://schemas.microsoft.com/office/powerpoint/2010/main" val="4156854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A43E3A53-34A4-899A-2352-142C081073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71" r="-1" b="-1"/>
          <a:stretch/>
        </p:blipFill>
        <p:spPr>
          <a:xfrm>
            <a:off x="-1" y="10"/>
            <a:ext cx="7427914" cy="6857990"/>
          </a:xfrm>
          <a:prstGeom prst="rect">
            <a:avLst/>
          </a:prstGeom>
          <a:noFill/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57EE31B7-21D5-F5C9-4E53-C101C459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79" y="957753"/>
            <a:ext cx="3588621" cy="1272251"/>
          </a:xfrm>
        </p:spPr>
        <p:txBody>
          <a:bodyPr/>
          <a:lstStyle/>
          <a:p>
            <a:r>
              <a:rPr lang="en-US" dirty="0"/>
              <a:t>Groups and rooms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DDD8DB-B4F4-1C4E-5D85-94D3F0D75C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31879" y="2584598"/>
            <a:ext cx="3588621" cy="350000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85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6DE8D84-0343-59C0-2684-ABD915EF4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13"/>
          <a:stretch/>
        </p:blipFill>
        <p:spPr>
          <a:xfrm>
            <a:off x="7430270" y="3291564"/>
            <a:ext cx="4770000" cy="3065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9386D3-23B0-A20A-2A69-8C32A0CCB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270" y="0"/>
            <a:ext cx="4770000" cy="32747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8F4435-D791-5CEC-2E08-0DFE4ACDF732}"/>
              </a:ext>
            </a:extLst>
          </p:cNvPr>
          <p:cNvSpPr/>
          <p:nvPr/>
        </p:nvSpPr>
        <p:spPr>
          <a:xfrm>
            <a:off x="9027094" y="79144"/>
            <a:ext cx="513416" cy="163551"/>
          </a:xfrm>
          <a:prstGeom prst="rect">
            <a:avLst/>
          </a:prstGeom>
          <a:solidFill>
            <a:srgbClr val="333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BC87B8-D490-4F00-016F-ADC5BC68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of acoustic variables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9AC74-4180-E602-0F24-BAEF50DC40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Pressure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Condensation</a:t>
            </a:r>
          </a:p>
          <a:p>
            <a:pPr marL="0" indent="0">
              <a:buNone/>
            </a:pPr>
            <a:r>
              <a:rPr lang="en-US" dirty="0"/>
              <a:t>Based on </a:t>
            </a:r>
            <a:r>
              <a:rPr lang="en-US" dirty="0">
                <a:solidFill>
                  <a:srgbClr val="FFC000"/>
                </a:solidFill>
              </a:rPr>
              <a:t>linearization of three physical laws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C000"/>
                </a:solidFill>
              </a:rPr>
              <a:t>Equation of State</a:t>
            </a:r>
            <a:r>
              <a:rPr lang="en-US" dirty="0"/>
              <a:t> (1↔3)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Equation of Continuity (2↔3)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Force Equation (1↔2)</a:t>
            </a:r>
          </a:p>
          <a:p>
            <a:pPr marL="0" indent="0">
              <a:buNone/>
            </a:pPr>
            <a:r>
              <a:rPr lang="en-US" dirty="0"/>
              <a:t>will constitute the wave equation</a:t>
            </a:r>
          </a:p>
          <a:p>
            <a:pPr marL="0" indent="0">
              <a:buNone/>
            </a:pPr>
            <a:r>
              <a:rPr lang="en-US" dirty="0"/>
              <a:t>The following analyses are limited to waves of small amplitudes. Changes in density of the media due to the acoustic process are small compared to the equilibrium density, i.e., </a:t>
            </a:r>
            <a:r>
              <a:rPr lang="en-US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&lt;&lt;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DB1A8E-4AFC-650F-C3AB-E749304F0F55}"/>
              </a:ext>
            </a:extLst>
          </p:cNvPr>
          <p:cNvSpPr/>
          <p:nvPr/>
        </p:nvSpPr>
        <p:spPr>
          <a:xfrm>
            <a:off x="10377114" y="6210573"/>
            <a:ext cx="1812355" cy="26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79B2FB-6E24-0147-76F2-FCBF6934E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680" y="3487190"/>
            <a:ext cx="696190" cy="278476"/>
          </a:xfrm>
          <a:prstGeom prst="rect">
            <a:avLst/>
          </a:prstGeom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7BEFEF95-AD1D-AD02-D606-E2C7D27E397B}"/>
              </a:ext>
            </a:extLst>
          </p:cNvPr>
          <p:cNvSpPr/>
          <p:nvPr/>
        </p:nvSpPr>
        <p:spPr>
          <a:xfrm>
            <a:off x="2926953" y="1705517"/>
            <a:ext cx="4252332" cy="1405054"/>
          </a:xfrm>
          <a:prstGeom prst="clou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energy eventually dissipated into media, but slow process compared to the variations we are interested in</a:t>
            </a:r>
            <a:endParaRPr lang="en-DK" sz="14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AC930DA-C38B-C8A9-78C4-985E896C0BAF}"/>
              </a:ext>
            </a:extLst>
          </p:cNvPr>
          <p:cNvSpPr/>
          <p:nvPr/>
        </p:nvSpPr>
        <p:spPr>
          <a:xfrm>
            <a:off x="5513211" y="2557345"/>
            <a:ext cx="1791631" cy="936083"/>
          </a:xfrm>
          <a:prstGeom prst="clou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Fluids!</a:t>
            </a:r>
          </a:p>
          <a:p>
            <a:pPr algn="ctr"/>
            <a:r>
              <a:rPr lang="en-US" sz="1400" dirty="0"/>
              <a:t>Longitudinal motion only</a:t>
            </a:r>
            <a:endParaRPr lang="en-DK" sz="1400" dirty="0"/>
          </a:p>
        </p:txBody>
      </p:sp>
    </p:spTree>
    <p:extLst>
      <p:ext uri="{BB962C8B-B14F-4D97-AF65-F5344CB8AC3E}">
        <p14:creationId xmlns:p14="http://schemas.microsoft.com/office/powerpoint/2010/main" val="119702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A9CED6-FF81-C90E-98E4-D6B449613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97"/>
          <a:stretch/>
        </p:blipFill>
        <p:spPr>
          <a:xfrm>
            <a:off x="7427400" y="3966995"/>
            <a:ext cx="4770000" cy="2842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C73AA0-55F4-6A93-8E8C-09FFC8A275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812"/>
          <a:stretch/>
        </p:blipFill>
        <p:spPr>
          <a:xfrm>
            <a:off x="7430400" y="1"/>
            <a:ext cx="4770000" cy="3734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8F4435-D791-5CEC-2E08-0DFE4ACDF732}"/>
              </a:ext>
            </a:extLst>
          </p:cNvPr>
          <p:cNvSpPr/>
          <p:nvPr/>
        </p:nvSpPr>
        <p:spPr>
          <a:xfrm>
            <a:off x="9146057" y="85882"/>
            <a:ext cx="666343" cy="221615"/>
          </a:xfrm>
          <a:prstGeom prst="rect">
            <a:avLst/>
          </a:prstGeom>
          <a:solidFill>
            <a:srgbClr val="333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BC87B8-D490-4F00-016F-ADC5BC68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of acoustic variables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9AC74-4180-E602-0F24-BAEF50DC40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Pressure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Condensation</a:t>
            </a:r>
          </a:p>
          <a:p>
            <a:pPr marL="0" indent="0">
              <a:buNone/>
            </a:pPr>
            <a:r>
              <a:rPr lang="en-US" dirty="0"/>
              <a:t>Based on </a:t>
            </a:r>
            <a:r>
              <a:rPr lang="en-US" dirty="0">
                <a:solidFill>
                  <a:srgbClr val="FFC000"/>
                </a:solidFill>
              </a:rPr>
              <a:t>linearization of three physical laws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Equation of State (1↔3)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C000"/>
                </a:solidFill>
              </a:rPr>
              <a:t>Equation of Continuity</a:t>
            </a:r>
            <a:r>
              <a:rPr lang="en-US" dirty="0"/>
              <a:t> (2↔3)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Force Equation (1↔2)</a:t>
            </a:r>
          </a:p>
          <a:p>
            <a:pPr marL="0" indent="0">
              <a:buNone/>
            </a:pPr>
            <a:r>
              <a:rPr lang="en-US" dirty="0"/>
              <a:t>will constitute the wave equation</a:t>
            </a:r>
          </a:p>
          <a:p>
            <a:pPr marL="0" indent="0">
              <a:buNone/>
            </a:pPr>
            <a:r>
              <a:rPr lang="en-US" dirty="0"/>
              <a:t>The following analyses are limited to waves of small amplitudes. Changes in density of the media due to the acoustic process are small compared to the equilibrium density, i.e., </a:t>
            </a:r>
            <a:r>
              <a:rPr lang="en-US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&lt;&lt;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60D3DE-792B-9B5A-41C9-13557AD53F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86" b="14853"/>
          <a:stretch/>
        </p:blipFill>
        <p:spPr>
          <a:xfrm>
            <a:off x="7435492" y="1753851"/>
            <a:ext cx="4770000" cy="2088299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04E45FD-7C22-C1CA-34FD-D50E6D489B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9" r="15058" b="42606"/>
          <a:stretch/>
        </p:blipFill>
        <p:spPr>
          <a:xfrm>
            <a:off x="8003023" y="446682"/>
            <a:ext cx="3447207" cy="12224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12D2A4-9DB9-B282-06C1-63CAFD322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0680" y="3487190"/>
            <a:ext cx="696190" cy="2784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0EE3EDE-D55D-E2D1-2686-9FCE10682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0681" y="3834941"/>
            <a:ext cx="696191" cy="309418"/>
          </a:xfrm>
          <a:prstGeom prst="rect">
            <a:avLst/>
          </a:prstGeom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6E541626-0038-FF41-1D2C-0508FF834FE6}"/>
              </a:ext>
            </a:extLst>
          </p:cNvPr>
          <p:cNvSpPr/>
          <p:nvPr/>
        </p:nvSpPr>
        <p:spPr>
          <a:xfrm>
            <a:off x="2926953" y="1705517"/>
            <a:ext cx="4252332" cy="1405054"/>
          </a:xfrm>
          <a:prstGeom prst="clou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energy eventually dissipated into media, but slow process compared to the variations we are interested in</a:t>
            </a:r>
            <a:endParaRPr lang="en-DK" sz="1400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3518F9B-FBA9-3805-B85F-C6E4D2675719}"/>
              </a:ext>
            </a:extLst>
          </p:cNvPr>
          <p:cNvSpPr/>
          <p:nvPr/>
        </p:nvSpPr>
        <p:spPr>
          <a:xfrm>
            <a:off x="5513211" y="2557345"/>
            <a:ext cx="1791631" cy="936083"/>
          </a:xfrm>
          <a:prstGeom prst="clou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Fluids!</a:t>
            </a:r>
          </a:p>
          <a:p>
            <a:pPr algn="ctr"/>
            <a:r>
              <a:rPr lang="en-US" sz="1400" dirty="0"/>
              <a:t>Longitudinal motion only</a:t>
            </a:r>
            <a:endParaRPr lang="en-DK" sz="1400" dirty="0"/>
          </a:p>
        </p:txBody>
      </p:sp>
    </p:spTree>
    <p:extLst>
      <p:ext uri="{BB962C8B-B14F-4D97-AF65-F5344CB8AC3E}">
        <p14:creationId xmlns:p14="http://schemas.microsoft.com/office/powerpoint/2010/main" val="623756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C87B8-D490-4F00-016F-ADC5BC68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of acoustic variables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9AC74-4180-E602-0F24-BAEF50DC40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Pressure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Condensation</a:t>
            </a:r>
          </a:p>
          <a:p>
            <a:pPr marL="0" indent="0">
              <a:buNone/>
            </a:pPr>
            <a:r>
              <a:rPr lang="en-US" dirty="0"/>
              <a:t>Based on </a:t>
            </a:r>
            <a:r>
              <a:rPr lang="en-US" dirty="0">
                <a:solidFill>
                  <a:srgbClr val="FFC000"/>
                </a:solidFill>
              </a:rPr>
              <a:t>linearization of three physical laws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Equation of State (1↔3)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Equation of Continuity (2↔3)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C000"/>
                </a:solidFill>
              </a:rPr>
              <a:t>Force Equation</a:t>
            </a:r>
            <a:r>
              <a:rPr lang="en-US" dirty="0"/>
              <a:t> (1↔2)</a:t>
            </a:r>
          </a:p>
          <a:p>
            <a:pPr marL="0" indent="0">
              <a:buNone/>
            </a:pPr>
            <a:r>
              <a:rPr lang="en-US" dirty="0"/>
              <a:t>will constitute the wave equation</a:t>
            </a:r>
          </a:p>
          <a:p>
            <a:pPr marL="0" indent="0">
              <a:buNone/>
            </a:pPr>
            <a:r>
              <a:rPr lang="en-US" dirty="0"/>
              <a:t>The following analyses are limited to waves of small amplitudes. Changes in density of the media due to the acoustic process are small compared to the equilibrium density, i.e., </a:t>
            </a:r>
            <a:r>
              <a:rPr lang="en-US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&lt;&lt;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576CBC-1635-A31B-E583-4643BE294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444"/>
          <a:stretch/>
        </p:blipFill>
        <p:spPr>
          <a:xfrm>
            <a:off x="7427579" y="-8092"/>
            <a:ext cx="4772513" cy="3815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8F4435-D791-5CEC-2E08-0DFE4ACDF732}"/>
              </a:ext>
            </a:extLst>
          </p:cNvPr>
          <p:cNvSpPr/>
          <p:nvPr/>
        </p:nvSpPr>
        <p:spPr>
          <a:xfrm>
            <a:off x="9712500" y="0"/>
            <a:ext cx="666343" cy="283221"/>
          </a:xfrm>
          <a:prstGeom prst="rect">
            <a:avLst/>
          </a:prstGeom>
          <a:solidFill>
            <a:srgbClr val="333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23A91A-3819-F807-4B63-E97B4621A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" t="20265" r="-34" b="442"/>
          <a:stretch/>
        </p:blipFill>
        <p:spPr>
          <a:xfrm>
            <a:off x="7427579" y="4118844"/>
            <a:ext cx="4774146" cy="271892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76FFC8-2374-D727-0B0D-E2D27D59948C}"/>
              </a:ext>
            </a:extLst>
          </p:cNvPr>
          <p:cNvSpPr/>
          <p:nvPr/>
        </p:nvSpPr>
        <p:spPr>
          <a:xfrm>
            <a:off x="10377114" y="6702129"/>
            <a:ext cx="1812355" cy="26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5A7D2-EFA4-2CD6-ABDB-BE34E6B48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61" b="2411"/>
          <a:stretch/>
        </p:blipFill>
        <p:spPr>
          <a:xfrm>
            <a:off x="7429212" y="1278539"/>
            <a:ext cx="4772513" cy="2840305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CB6F5817-76D6-5220-B588-E624070ADA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9" b="3870"/>
          <a:stretch/>
        </p:blipFill>
        <p:spPr>
          <a:xfrm>
            <a:off x="8661897" y="381538"/>
            <a:ext cx="2101206" cy="9183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1DDEB5-D146-6ACB-15A1-3FA4E8A03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0680" y="3487190"/>
            <a:ext cx="696190" cy="2784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B0E1DF-6253-5D4E-1E28-41A0DF5CAE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0681" y="3834941"/>
            <a:ext cx="696191" cy="3094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44EEC1-57BD-90C9-8217-55AF75B586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0680" y="4213634"/>
            <a:ext cx="696191" cy="320286"/>
          </a:xfrm>
          <a:prstGeom prst="rect">
            <a:avLst/>
          </a:prstGeom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C779D01D-D1A4-6F4D-2DAF-04FA9BF104F0}"/>
              </a:ext>
            </a:extLst>
          </p:cNvPr>
          <p:cNvSpPr/>
          <p:nvPr/>
        </p:nvSpPr>
        <p:spPr>
          <a:xfrm>
            <a:off x="2926953" y="1705517"/>
            <a:ext cx="4252332" cy="1405054"/>
          </a:xfrm>
          <a:prstGeom prst="clou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energy eventually dissipated into media, but slow process compared to the variations we are interested in</a:t>
            </a:r>
            <a:endParaRPr lang="en-DK" sz="14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3913528-349F-DE53-DFE3-1B73CDE36C06}"/>
              </a:ext>
            </a:extLst>
          </p:cNvPr>
          <p:cNvSpPr/>
          <p:nvPr/>
        </p:nvSpPr>
        <p:spPr>
          <a:xfrm>
            <a:off x="5513211" y="2557345"/>
            <a:ext cx="1791631" cy="936083"/>
          </a:xfrm>
          <a:prstGeom prst="clou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Fluids!</a:t>
            </a:r>
          </a:p>
          <a:p>
            <a:pPr algn="ctr"/>
            <a:r>
              <a:rPr lang="en-US" sz="1400" dirty="0"/>
              <a:t>Longitudinal motion only</a:t>
            </a:r>
            <a:endParaRPr lang="en-DK" sz="1400" dirty="0"/>
          </a:p>
        </p:txBody>
      </p:sp>
    </p:spTree>
    <p:extLst>
      <p:ext uri="{BB962C8B-B14F-4D97-AF65-F5344CB8AC3E}">
        <p14:creationId xmlns:p14="http://schemas.microsoft.com/office/powerpoint/2010/main" val="1941341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C87B8-D490-4F00-016F-ADC5BC68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of acoustic variables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9AC74-4180-E602-0F24-BAEF50DC40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5092" y="2101809"/>
            <a:ext cx="6607103" cy="3765591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Pressure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Condensation</a:t>
            </a:r>
          </a:p>
          <a:p>
            <a:pPr marL="0" indent="0">
              <a:buNone/>
            </a:pPr>
            <a:r>
              <a:rPr lang="en-US" dirty="0"/>
              <a:t>Based on </a:t>
            </a:r>
            <a:r>
              <a:rPr lang="en-US" dirty="0">
                <a:solidFill>
                  <a:srgbClr val="FFC000"/>
                </a:solidFill>
              </a:rPr>
              <a:t>linearization of three physical laws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Equation of State (1↔3)                             </a:t>
            </a:r>
            <a:r>
              <a:rPr lang="en-US" sz="1200" dirty="0"/>
              <a:t>c. Eliminate condensation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Equation of Continuity (2↔3)                     </a:t>
            </a:r>
            <a:r>
              <a:rPr lang="en-US" sz="1200" dirty="0"/>
              <a:t>b. Take time derivative, eliminate divergence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Force Equation (1↔2)                               </a:t>
            </a:r>
            <a:r>
              <a:rPr lang="en-US" sz="1300" dirty="0"/>
              <a:t> a. </a:t>
            </a:r>
            <a:r>
              <a:rPr lang="en-US" sz="1200" dirty="0"/>
              <a:t>Take divergence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will constitute the </a:t>
            </a:r>
            <a:r>
              <a:rPr lang="en-US" dirty="0">
                <a:solidFill>
                  <a:srgbClr val="FFC000"/>
                </a:solidFill>
              </a:rPr>
              <a:t>wave equation</a:t>
            </a:r>
          </a:p>
          <a:p>
            <a:pPr marL="0" indent="0">
              <a:buNone/>
            </a:pPr>
            <a:r>
              <a:rPr lang="en-US" dirty="0"/>
              <a:t>The following analyses are limited to waves of small</a:t>
            </a:r>
            <a:br>
              <a:rPr lang="en-US" dirty="0"/>
            </a:br>
            <a:r>
              <a:rPr lang="en-US" dirty="0"/>
              <a:t>amplitudes. Changes in density of the media due to the</a:t>
            </a:r>
            <a:br>
              <a:rPr lang="en-US" dirty="0"/>
            </a:br>
            <a:r>
              <a:rPr lang="en-US" dirty="0"/>
              <a:t>acoustic process are small compared to the equilibrium</a:t>
            </a:r>
            <a:br>
              <a:rPr lang="en-US" dirty="0"/>
            </a:br>
            <a:r>
              <a:rPr lang="en-US" dirty="0"/>
              <a:t>density, i.e., </a:t>
            </a:r>
            <a:r>
              <a:rPr lang="en-US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&lt;&lt;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86E5D-D59D-0432-B966-E84195693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179"/>
          <a:stretch/>
        </p:blipFill>
        <p:spPr>
          <a:xfrm>
            <a:off x="7430400" y="0"/>
            <a:ext cx="4777047" cy="3734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CE7314-8371-2650-3970-24504AB38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680" y="3487190"/>
            <a:ext cx="696190" cy="278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C6E577-9E7A-23EB-9007-4F6D8D246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681" y="3834941"/>
            <a:ext cx="696191" cy="309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4B66BA-18B2-C021-A0B2-A392BC8FC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0680" y="4213634"/>
            <a:ext cx="696191" cy="320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37191F-785A-1577-32FE-53F557313E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3"/>
          <a:stretch/>
        </p:blipFill>
        <p:spPr>
          <a:xfrm>
            <a:off x="7980606" y="3340255"/>
            <a:ext cx="3367717" cy="1186944"/>
          </a:xfrm>
          <a:prstGeom prst="rect">
            <a:avLst/>
          </a:prstGeom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2F8E21-AAA5-2C34-48A1-296FC3FCDDDD}"/>
              </a:ext>
            </a:extLst>
          </p:cNvPr>
          <p:cNvSpPr txBox="1"/>
          <p:nvPr/>
        </p:nvSpPr>
        <p:spPr>
          <a:xfrm>
            <a:off x="8032645" y="4746078"/>
            <a:ext cx="372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other acoustic variables also satisfy the wave equation: </a:t>
            </a:r>
          </a:p>
          <a:p>
            <a:r>
              <a:rPr lang="en-US" dirty="0"/>
              <a:t>                     and</a:t>
            </a:r>
            <a:endParaRPr lang="en-DK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6FDBF08-3936-10CB-D647-2320E883FC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9452" y="5373921"/>
            <a:ext cx="770529" cy="2447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68D597-1F1C-05C1-26BF-CB0E6552FB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3135" y="5329828"/>
            <a:ext cx="1134004" cy="28885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54B3C3D-FB59-DD67-3AE5-FDFAAB4EC5B9}"/>
              </a:ext>
            </a:extLst>
          </p:cNvPr>
          <p:cNvSpPr/>
          <p:nvPr/>
        </p:nvSpPr>
        <p:spPr>
          <a:xfrm>
            <a:off x="9508273" y="-74341"/>
            <a:ext cx="750849" cy="141248"/>
          </a:xfrm>
          <a:prstGeom prst="rect">
            <a:avLst/>
          </a:prstGeom>
          <a:solidFill>
            <a:srgbClr val="333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9" name="Picture 28" descr="Shape, arrow&#10;&#10;Description automatically generated">
            <a:extLst>
              <a:ext uri="{FF2B5EF4-FFF2-40B4-BE49-F238E27FC236}">
                <a16:creationId xmlns:a16="http://schemas.microsoft.com/office/drawing/2014/main" id="{F3B9BC45-1BE3-7238-C15B-9A165E8CE21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3"/>
          <a:stretch/>
        </p:blipFill>
        <p:spPr>
          <a:xfrm>
            <a:off x="7433323" y="523196"/>
            <a:ext cx="4572823" cy="2779889"/>
          </a:xfrm>
          <a:prstGeom prst="rect">
            <a:avLst/>
          </a:prstGeom>
        </p:spPr>
      </p:pic>
      <p:sp>
        <p:nvSpPr>
          <p:cNvPr id="2" name="Cloud 1">
            <a:extLst>
              <a:ext uri="{FF2B5EF4-FFF2-40B4-BE49-F238E27FC236}">
                <a16:creationId xmlns:a16="http://schemas.microsoft.com/office/drawing/2014/main" id="{70B7880A-0516-3F04-FF90-A50F9F1FA808}"/>
              </a:ext>
            </a:extLst>
          </p:cNvPr>
          <p:cNvSpPr/>
          <p:nvPr/>
        </p:nvSpPr>
        <p:spPr>
          <a:xfrm>
            <a:off x="2926953" y="1705517"/>
            <a:ext cx="4252332" cy="1405054"/>
          </a:xfrm>
          <a:prstGeom prst="clou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energy eventually dissipated into media, but slow process compared to the variations we are interested in</a:t>
            </a:r>
            <a:endParaRPr lang="en-DK" sz="1400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1C55787-2BD2-4BF5-9E17-8407F17EFBF7}"/>
              </a:ext>
            </a:extLst>
          </p:cNvPr>
          <p:cNvSpPr/>
          <p:nvPr/>
        </p:nvSpPr>
        <p:spPr>
          <a:xfrm>
            <a:off x="5513211" y="2557345"/>
            <a:ext cx="1791631" cy="936083"/>
          </a:xfrm>
          <a:prstGeom prst="clou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Fluids!</a:t>
            </a:r>
          </a:p>
          <a:p>
            <a:pPr algn="ctr"/>
            <a:r>
              <a:rPr lang="en-US" sz="1400" dirty="0"/>
              <a:t>Longitudinal motion only</a:t>
            </a:r>
            <a:endParaRPr lang="en-DK" sz="1400" dirty="0"/>
          </a:p>
        </p:txBody>
      </p:sp>
    </p:spTree>
    <p:extLst>
      <p:ext uri="{BB962C8B-B14F-4D97-AF65-F5344CB8AC3E}">
        <p14:creationId xmlns:p14="http://schemas.microsoft.com/office/powerpoint/2010/main" val="978760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851303-ED6A-9DFB-F7C1-565AFD90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</a:t>
            </a:r>
            <a:br>
              <a:rPr lang="en-US" dirty="0"/>
            </a:br>
            <a:r>
              <a:rPr lang="en-US" dirty="0"/>
              <a:t>plane wave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E4FDD8-6257-F453-E03C-2A15F1D67B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3405" y="2101809"/>
            <a:ext cx="5876117" cy="37655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Universal solution: </a:t>
            </a:r>
          </a:p>
          <a:p>
            <a:r>
              <a:rPr lang="en-US" dirty="0"/>
              <a:t>Can represent </a:t>
            </a:r>
            <a:r>
              <a:rPr lang="en-US" dirty="0">
                <a:solidFill>
                  <a:srgbClr val="FFC000"/>
                </a:solidFill>
              </a:rPr>
              <a:t>all complex signals</a:t>
            </a:r>
            <a:br>
              <a:rPr lang="en-US" dirty="0"/>
            </a:br>
            <a:r>
              <a:rPr lang="en-US" dirty="0"/>
              <a:t>(using Fourier analysis)</a:t>
            </a:r>
          </a:p>
          <a:p>
            <a:r>
              <a:rPr lang="en-US" dirty="0"/>
              <a:t>Resulting particle placement obtained by</a:t>
            </a:r>
            <a:br>
              <a:rPr lang="en-US" dirty="0"/>
            </a:br>
            <a:r>
              <a:rPr lang="en-US" sz="4400" dirty="0">
                <a:solidFill>
                  <a:srgbClr val="FFC000"/>
                </a:solidFill>
              </a:rPr>
              <a:t>simple superposition </a:t>
            </a:r>
            <a:br>
              <a:rPr lang="en-US" sz="4400" dirty="0">
                <a:solidFill>
                  <a:srgbClr val="FFC000"/>
                </a:solidFill>
              </a:rPr>
            </a:br>
            <a:r>
              <a:rPr lang="en-US" dirty="0"/>
              <a:t>of independent excitations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3784B-B97C-1E9F-985A-EDFAE737B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7" b="86097"/>
          <a:stretch/>
        </p:blipFill>
        <p:spPr>
          <a:xfrm>
            <a:off x="7430726" y="1"/>
            <a:ext cx="4766400" cy="3726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6D8FD1-04E7-3FBC-32F4-D771AF75D8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794" b="-1013"/>
          <a:stretch/>
        </p:blipFill>
        <p:spPr>
          <a:xfrm>
            <a:off x="7429302" y="2358366"/>
            <a:ext cx="4766400" cy="25536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B62AA8-4756-528B-7884-D97934834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302" y="4913972"/>
            <a:ext cx="4766400" cy="1904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C76B08-5BC1-36F9-AA83-03802C162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45" b="2467"/>
          <a:stretch/>
        </p:blipFill>
        <p:spPr>
          <a:xfrm>
            <a:off x="7430726" y="388314"/>
            <a:ext cx="4766400" cy="19808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F2D7C0-D0A5-6892-8CA5-84ACEC829340}"/>
              </a:ext>
            </a:extLst>
          </p:cNvPr>
          <p:cNvSpPr/>
          <p:nvPr/>
        </p:nvSpPr>
        <p:spPr>
          <a:xfrm>
            <a:off x="9708995" y="74341"/>
            <a:ext cx="386576" cy="170986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50CF56BF-72A5-52DD-ABD9-6FBFD8F82AA1}"/>
              </a:ext>
            </a:extLst>
          </p:cNvPr>
          <p:cNvSpPr/>
          <p:nvPr/>
        </p:nvSpPr>
        <p:spPr>
          <a:xfrm>
            <a:off x="2926953" y="1326381"/>
            <a:ext cx="4252332" cy="1405054"/>
          </a:xfrm>
          <a:prstGeom prst="clou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energy eventually dissipated into media, but slow process compared to the variations we are interested in</a:t>
            </a:r>
            <a:endParaRPr lang="en-DK" sz="1400" dirty="0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529F29BD-9B78-0E2F-E22C-A58D8445A2BC}"/>
              </a:ext>
            </a:extLst>
          </p:cNvPr>
          <p:cNvSpPr/>
          <p:nvPr/>
        </p:nvSpPr>
        <p:spPr>
          <a:xfrm>
            <a:off x="5513211" y="2178209"/>
            <a:ext cx="1791631" cy="936083"/>
          </a:xfrm>
          <a:prstGeom prst="clou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Fluids!</a:t>
            </a:r>
          </a:p>
          <a:p>
            <a:pPr algn="ctr"/>
            <a:r>
              <a:rPr lang="en-US" sz="1400" dirty="0"/>
              <a:t>Longitudinal motion only</a:t>
            </a:r>
            <a:endParaRPr lang="en-DK" sz="1400" dirty="0"/>
          </a:p>
        </p:txBody>
      </p:sp>
    </p:spTree>
    <p:extLst>
      <p:ext uri="{BB962C8B-B14F-4D97-AF65-F5344CB8AC3E}">
        <p14:creationId xmlns:p14="http://schemas.microsoft.com/office/powerpoint/2010/main" val="960328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CB31DD-67E0-BE4E-505E-717113BE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3784B-B97C-1E9F-985A-EDFAE737B9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" b="86097"/>
          <a:stretch/>
        </p:blipFill>
        <p:spPr>
          <a:xfrm>
            <a:off x="7423292" y="1"/>
            <a:ext cx="4766400" cy="3726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C76B08-5BC1-36F9-AA83-03802C162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45" b="2467"/>
          <a:stretch/>
        </p:blipFill>
        <p:spPr>
          <a:xfrm>
            <a:off x="7423292" y="388314"/>
            <a:ext cx="4766400" cy="19808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F2D7C0-D0A5-6892-8CA5-84ACEC829340}"/>
              </a:ext>
            </a:extLst>
          </p:cNvPr>
          <p:cNvSpPr/>
          <p:nvPr/>
        </p:nvSpPr>
        <p:spPr>
          <a:xfrm>
            <a:off x="9708995" y="74341"/>
            <a:ext cx="386576" cy="170986"/>
          </a:xfrm>
          <a:prstGeom prst="rect">
            <a:avLst/>
          </a:prstGeom>
          <a:solidFill>
            <a:srgbClr val="3333B3"/>
          </a:solidFill>
          <a:ln>
            <a:solidFill>
              <a:srgbClr val="333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BBD170-FF24-9D8D-D6D9-9BEF9C4B89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591"/>
          <a:stretch/>
        </p:blipFill>
        <p:spPr>
          <a:xfrm>
            <a:off x="7422896" y="2101809"/>
            <a:ext cx="4769103" cy="3726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33C74E-A895-E56D-1D9E-2C767556AC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488"/>
          <a:stretch/>
        </p:blipFill>
        <p:spPr>
          <a:xfrm>
            <a:off x="7420589" y="2474493"/>
            <a:ext cx="4769103" cy="2368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A2C5ED-7EEE-F78B-B156-F54D9E484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964" y="-11837"/>
            <a:ext cx="4773600" cy="3267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42B862-A081-E7B4-3027-13BF19CA21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382"/>
          <a:stretch/>
        </p:blipFill>
        <p:spPr>
          <a:xfrm>
            <a:off x="7423292" y="4098309"/>
            <a:ext cx="4768708" cy="2086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249E1-D808-8ABE-2C3E-DF8B578664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5623" b="355"/>
          <a:stretch/>
        </p:blipFill>
        <p:spPr>
          <a:xfrm>
            <a:off x="7709864" y="6165519"/>
            <a:ext cx="4190551" cy="692481"/>
          </a:xfrm>
          <a:prstGeom prst="rect">
            <a:avLst/>
          </a:prstGeom>
        </p:spPr>
      </p:pic>
      <p:pic>
        <p:nvPicPr>
          <p:cNvPr id="11" name="Picture 10" descr="A person sleeping on a desk&#10;&#10;Description automatically generated with low confidence">
            <a:extLst>
              <a:ext uri="{FF2B5EF4-FFF2-40B4-BE49-F238E27FC236}">
                <a16:creationId xmlns:a16="http://schemas.microsoft.com/office/drawing/2014/main" id="{AA8744ED-D6A3-DC10-C0FF-EBECD604D8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" y="1"/>
            <a:ext cx="2656401" cy="37140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162397-EC16-CDED-0F8D-1B1AAE60A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671" y="3621508"/>
            <a:ext cx="3152332" cy="2183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229CA6-77DB-0FDD-9F82-72D4CD6F1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6398" y="3251219"/>
            <a:ext cx="4774595" cy="341721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71528B-70BA-D809-28D7-F5FAFB261F01}"/>
              </a:ext>
            </a:extLst>
          </p:cNvPr>
          <p:cNvCxnSpPr>
            <a:cxnSpLocks/>
          </p:cNvCxnSpPr>
          <p:nvPr/>
        </p:nvCxnSpPr>
        <p:spPr>
          <a:xfrm>
            <a:off x="7420589" y="-11837"/>
            <a:ext cx="2703" cy="68698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FC3B73-A355-5384-3033-52FA37904D32}"/>
              </a:ext>
            </a:extLst>
          </p:cNvPr>
          <p:cNvCxnSpPr>
            <a:cxnSpLocks/>
          </p:cNvCxnSpPr>
          <p:nvPr/>
        </p:nvCxnSpPr>
        <p:spPr>
          <a:xfrm flipH="1">
            <a:off x="2652161" y="1"/>
            <a:ext cx="1671" cy="68727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loud 4">
                <a:extLst>
                  <a:ext uri="{FF2B5EF4-FFF2-40B4-BE49-F238E27FC236}">
                    <a16:creationId xmlns:a16="http://schemas.microsoft.com/office/drawing/2014/main" id="{83E7DE25-1BBA-7BE9-7DBC-FFA96C22C03B}"/>
                  </a:ext>
                </a:extLst>
              </p:cNvPr>
              <p:cNvSpPr/>
              <p:nvPr/>
            </p:nvSpPr>
            <p:spPr>
              <a:xfrm>
                <a:off x="10926956" y="2075702"/>
                <a:ext cx="1265044" cy="586964"/>
              </a:xfrm>
              <a:prstGeom prst="cloud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b="0" dirty="0"/>
                  <a:t>Wavenumber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DK" sz="1000" dirty="0"/>
              </a:p>
            </p:txBody>
          </p:sp>
        </mc:Choice>
        <mc:Fallback xmlns="">
          <p:sp>
            <p:nvSpPr>
              <p:cNvPr id="5" name="Cloud 4">
                <a:extLst>
                  <a:ext uri="{FF2B5EF4-FFF2-40B4-BE49-F238E27FC236}">
                    <a16:creationId xmlns:a16="http://schemas.microsoft.com/office/drawing/2014/main" id="{83E7DE25-1BBA-7BE9-7DBC-FFA96C22C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6956" y="2075702"/>
                <a:ext cx="1265044" cy="586964"/>
              </a:xfrm>
              <a:prstGeom prst="cloud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B8E8275-58A9-E71D-EBCF-7E537A180332}"/>
              </a:ext>
            </a:extLst>
          </p:cNvPr>
          <p:cNvSpPr/>
          <p:nvPr/>
        </p:nvSpPr>
        <p:spPr>
          <a:xfrm>
            <a:off x="9428180" y="5470898"/>
            <a:ext cx="753917" cy="271076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0EAD4A-EC0D-6AFD-C69D-6CFE75D893C8}"/>
              </a:ext>
            </a:extLst>
          </p:cNvPr>
          <p:cNvSpPr/>
          <p:nvPr/>
        </p:nvSpPr>
        <p:spPr>
          <a:xfrm>
            <a:off x="4353858" y="5872294"/>
            <a:ext cx="1438802" cy="397927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E04282-9166-F0D3-6473-42BCED97DE0A}"/>
              </a:ext>
            </a:extLst>
          </p:cNvPr>
          <p:cNvSpPr/>
          <p:nvPr/>
        </p:nvSpPr>
        <p:spPr>
          <a:xfrm>
            <a:off x="5695949" y="6549483"/>
            <a:ext cx="1713912" cy="3085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95567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DA7C827-EE7C-7D51-B924-12AC60FAD8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15244" r="1524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1987925-FA59-75FE-3389-C640F27C390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9600" dirty="0"/>
              <a:t>BREAK</a:t>
            </a:r>
            <a:endParaRPr lang="en-DK" sz="9600" dirty="0"/>
          </a:p>
        </p:txBody>
      </p:sp>
    </p:spTree>
    <p:extLst>
      <p:ext uri="{BB962C8B-B14F-4D97-AF65-F5344CB8AC3E}">
        <p14:creationId xmlns:p14="http://schemas.microsoft.com/office/powerpoint/2010/main" val="1409097855"/>
      </p:ext>
    </p:extLst>
  </p:cSld>
  <p:clrMapOvr>
    <a:masterClrMapping/>
  </p:clrMapOvr>
</p:sld>
</file>

<file path=ppt/theme/theme1.xml><?xml version="1.0" encoding="utf-8"?>
<a:theme xmlns:a="http://schemas.openxmlformats.org/drawingml/2006/main" name="AAU PowerPoint">
  <a:themeElements>
    <a:clrScheme name="AAU">
      <a:dk1>
        <a:srgbClr val="211A52"/>
      </a:dk1>
      <a:lt1>
        <a:srgbClr val="FFFFFF"/>
      </a:lt1>
      <a:dk2>
        <a:srgbClr val="76818B"/>
      </a:dk2>
      <a:lt2>
        <a:srgbClr val="BBC0C5"/>
      </a:lt2>
      <a:accent1>
        <a:srgbClr val="4D4875"/>
      </a:accent1>
      <a:accent2>
        <a:srgbClr val="A6A3BA"/>
      </a:accent2>
      <a:accent3>
        <a:srgbClr val="7A72CC"/>
      </a:accent3>
      <a:accent4>
        <a:srgbClr val="DF6752"/>
      </a:accent4>
      <a:accent5>
        <a:srgbClr val="BDB9E5"/>
      </a:accent5>
      <a:accent6>
        <a:srgbClr val="594FBF"/>
      </a:accent6>
      <a:hlink>
        <a:srgbClr val="9B95D9"/>
      </a:hlink>
      <a:folHlink>
        <a:srgbClr val="DEDCF2"/>
      </a:folHlink>
    </a:clrScheme>
    <a:fontScheme name="AAU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11704</TotalTime>
  <Words>1483</Words>
  <Application>Microsoft Office PowerPoint</Application>
  <PresentationFormat>Widescreen</PresentationFormat>
  <Paragraphs>157</Paragraphs>
  <Slides>23</Slides>
  <Notes>12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Times New Roman</vt:lpstr>
      <vt:lpstr>Wingdings</vt:lpstr>
      <vt:lpstr>AAU PowerPoint</vt:lpstr>
      <vt:lpstr>Basic Physics of Sound </vt:lpstr>
      <vt:lpstr>Relation of acoustic variables</vt:lpstr>
      <vt:lpstr>Relation of acoustic variables</vt:lpstr>
      <vt:lpstr>Relation of acoustic variables</vt:lpstr>
      <vt:lpstr>Relation of acoustic variables</vt:lpstr>
      <vt:lpstr>Relation of acoustic variables</vt:lpstr>
      <vt:lpstr>Harmonic  plane wave</vt:lpstr>
      <vt:lpstr>PowerPoint Presentation</vt:lpstr>
      <vt:lpstr>BREAK</vt:lpstr>
      <vt:lpstr>Plane wave at media boundary</vt:lpstr>
      <vt:lpstr>Plane wave at media boundary</vt:lpstr>
      <vt:lpstr>Plane wave at media boundary</vt:lpstr>
      <vt:lpstr>Plane waves through layers</vt:lpstr>
      <vt:lpstr>Plane waves through layers</vt:lpstr>
      <vt:lpstr>Special case “wall”</vt:lpstr>
      <vt:lpstr>Special cases </vt:lpstr>
      <vt:lpstr>Oblique incidence Rayleigh coefficient</vt:lpstr>
      <vt:lpstr>Oblique incidence Rayleigh coefficient</vt:lpstr>
      <vt:lpstr>Oblique incidence Reflection from a solid</vt:lpstr>
      <vt:lpstr>Numerical Acoustics</vt:lpstr>
      <vt:lpstr>Exercises Part I</vt:lpstr>
      <vt:lpstr>Exercises Part II (optional)</vt:lpstr>
      <vt:lpstr>Groups and rooms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AAU Kommunikation</dc:creator>
  <cp:lastModifiedBy>Dorte Hammershøi</cp:lastModifiedBy>
  <cp:revision>672</cp:revision>
  <cp:lastPrinted>2017-03-09T03:48:56Z</cp:lastPrinted>
  <dcterms:created xsi:type="dcterms:W3CDTF">2016-11-10T06:07:03Z</dcterms:created>
  <dcterms:modified xsi:type="dcterms:W3CDTF">2025-02-17T08:14:41Z</dcterms:modified>
</cp:coreProperties>
</file>